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19" r:id="rId6"/>
    <p:sldId id="318" r:id="rId7"/>
    <p:sldId id="317" r:id="rId8"/>
    <p:sldId id="269"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 id="{773E9BFD-303D-241A-A59F-4E816A26D69D}" name="Ryan Murphy" initials="" userId="S::ryan.murphy@crdcn.ca::6a59a6f2-df95-445c-b6bd-3e598fbd0ebb"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dirty="0"/>
              <a:t>RCCDR 101 – </a:t>
            </a:r>
            <a:r>
              <a:rPr lang="en-US" sz="5400" dirty="0" err="1"/>
              <a:t>Psychologie</a:t>
            </a:r>
            <a:r>
              <a:rPr lang="en-US" sz="5400" dirty="0"/>
              <a:t> ​</a:t>
            </a:r>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a:t>Utiliser le Centre de données de recherche du campus pour vos recherches et faire partie de la communauté de recherche du RCCDR</a:t>
            </a:r>
            <a:endParaRPr lang="en-US"/>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a:t>
            </a:r>
            <a:r>
              <a:rPr lang="fr-CA" sz="1100" dirty="0"/>
              <a:t> </a:t>
            </a:r>
            <a:r>
              <a:rPr lang="fr-CA" sz="1200" dirty="0"/>
              <a:t>d</a:t>
            </a:r>
            <a:r>
              <a:rPr lang="fr-CA" sz="1400" dirty="0"/>
              <a:t>e</a:t>
            </a:r>
            <a:r>
              <a:rPr lang="fr-CA" sz="1200" dirty="0"/>
              <a:t> l'éducation de la Colombie-Britannique, du MSSCC de l'Ontario et d'autres sources.</a:t>
            </a:r>
          </a:p>
        </p:txBody>
      </p:sp>
    </p:spTree>
    <p:extLst>
      <p:ext uri="{BB962C8B-B14F-4D97-AF65-F5344CB8AC3E}">
        <p14:creationId xmlns:p14="http://schemas.microsoft.com/office/powerpoint/2010/main" val="19086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microdonnées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Voyages et </a:t>
            </a:r>
            <a:br>
              <a:rPr lang="fr-CA" sz="1800" spc="-10">
                <a:cs typeface="Times New Roman" panose="02020603050405020304" pitchFamily="18" charset="0"/>
              </a:rPr>
            </a:br>
            <a:r>
              <a:rPr lang="fr-CA" sz="1800" spc="-1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a:t>Exemples de fichiers de données disponibles par le biais du RCCDR</a:t>
            </a:r>
            <a:endParaRPr lang="en-CA" sz="360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dirty="0" err="1"/>
              <a:t>Exempl</a:t>
            </a:r>
            <a:r>
              <a:rPr lang="fr-CA" sz="1600" u="sng" dirty="0"/>
              <a:t>es de données d’enquête :</a:t>
            </a:r>
          </a:p>
          <a:p>
            <a:pPr lvl="0"/>
            <a:r>
              <a:rPr lang="fr-CA" sz="1600" dirty="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CA" sz="1600" u="sng" dirty="0"/>
              <a:t>Exemples de fichiers administratifs :</a:t>
            </a:r>
          </a:p>
          <a:p>
            <a:pPr lvl="0"/>
            <a:r>
              <a:rPr lang="fr-CA" sz="1600" dirty="0"/>
              <a:t>Cohorte canadienne de naissance, Registre canadien du cancer (RCC), Cohortes santé et environnement du recensement canadien (</a:t>
            </a:r>
            <a:r>
              <a:rPr lang="fr-CA" sz="1600" dirty="0" err="1"/>
              <a:t>CSERCan</a:t>
            </a:r>
            <a:r>
              <a:rPr lang="fr-CA" sz="1600" dirty="0"/>
              <a:t>), Recensement, Base de données sur les congés des patients (BDCP), Statistiques sur le programme d’assurance-emploi, Plateforme longitudinale entre l’éducation et le marché du travail (PLEMT), Recensement détaillé GUSS-FFT1, Base de données sur l’immigration (BDIM), Statistiques de l’état civil</a:t>
            </a:r>
          </a:p>
          <a:p>
            <a:pPr marL="0" indent="0">
              <a:buNone/>
            </a:pPr>
            <a:r>
              <a:rPr lang="fr-CA" sz="1600" u="sng" dirty="0"/>
              <a:t>Exemples de données d’enquête et administratives liées :</a:t>
            </a:r>
          </a:p>
          <a:p>
            <a:pPr lvl="0"/>
            <a:r>
              <a:rPr lang="en-US" sz="1600" dirty="0"/>
              <a:t>ESCC-BDCP-BDIM, ELIA, ELIC (RCC, BCDECD), ELNEJ (T1), ENSP (T1, BCDECD), </a:t>
            </a:r>
            <a:br>
              <a:rPr lang="en-US" sz="1600" dirty="0"/>
            </a:br>
            <a:r>
              <a:rPr lang="en-US" sz="1600" dirty="0"/>
              <a:t>EDTR (T1/ BCDECD /RCC), EJET (FFT1)</a:t>
            </a:r>
          </a:p>
          <a:p>
            <a:pPr marL="0" indent="0">
              <a:buNone/>
            </a:pPr>
            <a:r>
              <a:rPr lang="en-US" sz="1600" dirty="0"/>
              <a:t> </a:t>
            </a:r>
            <a:r>
              <a:rPr lang="fr-CA" sz="1600" i="1" dirty="0"/>
              <a:t> Plus de </a:t>
            </a:r>
            <a:r>
              <a:rPr lang="fr-CA" sz="1600" i="1" u="sng" dirty="0">
                <a:solidFill>
                  <a:srgbClr val="0070C0"/>
                </a:solidFill>
                <a:hlinkClick r:id="rId2"/>
              </a:rPr>
              <a:t>300 fichiers de données</a:t>
            </a:r>
            <a:r>
              <a:rPr lang="fr-CA" sz="1600" i="1" dirty="0">
                <a:solidFill>
                  <a:schemeClr val="bg2">
                    <a:lumMod val="25000"/>
                  </a:schemeClr>
                </a:solidFill>
              </a:rPr>
              <a:t> </a:t>
            </a:r>
            <a:r>
              <a:rPr lang="fr-CA" sz="1600" i="1" dirty="0"/>
              <a:t>sont disponibles</a:t>
            </a:r>
            <a:endParaRPr lang="en-US" sz="1600" dirty="0"/>
          </a:p>
          <a:p>
            <a:pPr marL="0" indent="0">
              <a:buNone/>
            </a:pPr>
            <a:endParaRPr lang="en-CA" sz="1600" dirty="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fr-FR" dirty="0">
                <a:ea typeface="+mj-lt"/>
                <a:cs typeface="+mj-lt"/>
              </a:rPr>
              <a:t>Recherche en psychologie dans les CDR​</a:t>
            </a:r>
            <a:endParaRPr lang="en-US" dirty="0"/>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mj-lt"/>
                <a:cs typeface="Times New Roman" panose="02020603050405020304" pitchFamily="18" charset="0"/>
              </a:rPr>
              <a:t>The Canadian Journal of Psychiatry</a:t>
            </a:r>
            <a:r>
              <a:rPr lang="en-US" sz="1800" dirty="0">
                <a:latin typeface="+mj-lt"/>
                <a:ea typeface="+mn-lt"/>
                <a:cs typeface="+mn-lt"/>
              </a:rPr>
              <a:t> </a:t>
            </a:r>
            <a:r>
              <a:rPr lang="en-US" sz="1800" dirty="0">
                <a:ea typeface="+mn-lt"/>
                <a:cs typeface="+mn-lt"/>
              </a:rPr>
              <a:t>– “Food Insecurity is Associated with Poor Mental Health in Canadian Children and Adolescents” (Sharifi </a:t>
            </a:r>
            <a:r>
              <a:rPr lang="en-US" sz="1800" i="1" dirty="0">
                <a:ea typeface="+mn-lt"/>
                <a:cs typeface="+mn-lt"/>
              </a:rPr>
              <a:t>et al.</a:t>
            </a:r>
            <a:r>
              <a:rPr lang="en-US" sz="1800" dirty="0">
                <a:ea typeface="+mn-lt"/>
                <a:cs typeface="+mn-lt"/>
              </a:rPr>
              <a:t>, 2024)</a:t>
            </a:r>
          </a:p>
          <a:p>
            <a:pPr>
              <a:lnSpc>
                <a:spcPct val="100000"/>
              </a:lnSpc>
              <a:spcBef>
                <a:spcPts val="0"/>
              </a:spcBef>
              <a:spcAft>
                <a:spcPts val="1200"/>
              </a:spcAft>
            </a:pPr>
            <a:r>
              <a:rPr lang="en-US" sz="1800" i="1" dirty="0">
                <a:latin typeface="+mj-lt"/>
                <a:cs typeface="Times New Roman" panose="02020603050405020304" pitchFamily="18" charset="0"/>
              </a:rPr>
              <a:t>European Child &amp; Adolescent Psychiatry </a:t>
            </a:r>
            <a:r>
              <a:rPr lang="en-US" sz="1800" dirty="0">
                <a:ea typeface="+mn-lt"/>
                <a:cs typeface="+mn-lt"/>
              </a:rPr>
              <a:t>– “Childhood Behavioral Problems are Associated with the Intergenerational Transmission of Low Education: A 16-year Population-Based Study” (</a:t>
            </a:r>
            <a:r>
              <a:rPr lang="en-US" sz="1800" dirty="0" err="1">
                <a:ea typeface="+mn-lt"/>
                <a:cs typeface="+mn-lt"/>
              </a:rPr>
              <a:t>Vanzella</a:t>
            </a:r>
            <a:r>
              <a:rPr lang="en-US" sz="1800" dirty="0">
                <a:ea typeface="+mn-lt"/>
                <a:cs typeface="+mn-lt"/>
              </a:rPr>
              <a:t>-Yang </a:t>
            </a:r>
            <a:r>
              <a:rPr lang="en-US" sz="1800" i="1" dirty="0">
                <a:ea typeface="+mn-lt"/>
                <a:cs typeface="+mn-lt"/>
              </a:rPr>
              <a:t>et al</a:t>
            </a:r>
            <a:r>
              <a:rPr lang="en-US" sz="1800" dirty="0">
                <a:ea typeface="+mn-lt"/>
                <a:cs typeface="+mn-lt"/>
              </a:rPr>
              <a:t>., 2023)</a:t>
            </a:r>
          </a:p>
          <a:p>
            <a:pPr>
              <a:lnSpc>
                <a:spcPct val="100000"/>
              </a:lnSpc>
              <a:spcBef>
                <a:spcPts val="0"/>
              </a:spcBef>
              <a:spcAft>
                <a:spcPts val="1200"/>
              </a:spcAft>
            </a:pPr>
            <a:r>
              <a:rPr lang="en-CA" sz="1800" i="1" dirty="0">
                <a:effectLst/>
                <a:latin typeface="+mj-lt"/>
                <a:ea typeface="Times New Roman" panose="02020603050405020304" pitchFamily="18" charset="0"/>
                <a:cs typeface="Times New Roman" panose="02020603050405020304" pitchFamily="18" charset="0"/>
              </a:rPr>
              <a:t>Neurology</a:t>
            </a:r>
            <a:r>
              <a:rPr lang="en-CA" sz="18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800" dirty="0">
                <a:ea typeface="+mn-lt"/>
                <a:cs typeface="+mn-lt"/>
              </a:rPr>
              <a:t>–</a:t>
            </a:r>
            <a:r>
              <a:rPr lang="en-US" sz="1800" dirty="0">
                <a:ea typeface="+mn-lt"/>
                <a:cs typeface="Arial"/>
              </a:rPr>
              <a:t> </a:t>
            </a:r>
            <a:r>
              <a:rPr lang="en-US" sz="1800" dirty="0">
                <a:ea typeface="+mn-lt"/>
                <a:cs typeface="+mn-lt"/>
              </a:rPr>
              <a:t>"Association Between Peer Victimization, Gender Diversity, Mental Health, and Recurrent Headaches in Adolescents: A Canadian Population-Based Study" (</a:t>
            </a:r>
            <a:r>
              <a:rPr lang="de-DE" sz="1800" dirty="0">
                <a:ea typeface="+mn-lt"/>
                <a:cs typeface="+mn-lt"/>
              </a:rPr>
              <a:t>Nilles, Williams, Patten, Pringsheim and Orr</a:t>
            </a:r>
            <a:r>
              <a:rPr lang="en-US" sz="1800" dirty="0">
                <a:ea typeface="+mn-lt"/>
                <a:cs typeface="+mn-lt"/>
              </a:rPr>
              <a:t>, 2023)</a:t>
            </a:r>
          </a:p>
          <a:p>
            <a:pPr>
              <a:lnSpc>
                <a:spcPct val="100000"/>
              </a:lnSpc>
              <a:spcBef>
                <a:spcPts val="0"/>
              </a:spcBef>
              <a:spcAft>
                <a:spcPts val="1200"/>
              </a:spcAft>
            </a:pPr>
            <a:r>
              <a:rPr lang="en-US" sz="1800" i="1" dirty="0">
                <a:latin typeface="+mj-lt"/>
                <a:cs typeface="Times New Roman" panose="02020603050405020304" pitchFamily="18" charset="0"/>
              </a:rPr>
              <a:t>Nutrients</a:t>
            </a:r>
            <a:r>
              <a:rPr lang="en-US" sz="1800" dirty="0">
                <a:ea typeface="+mn-lt"/>
                <a:cs typeface="+mn-lt"/>
              </a:rPr>
              <a:t> – “Self-Reported Lifetime History of Eating Disorders and Mortality in the General Population: A Canadian Population Survey with Record Linkage” (</a:t>
            </a:r>
            <a:r>
              <a:rPr lang="en-US" sz="1800" dirty="0" err="1">
                <a:ea typeface="+mn-lt"/>
                <a:cs typeface="+mn-lt"/>
              </a:rPr>
              <a:t>Pedram</a:t>
            </a:r>
            <a:r>
              <a:rPr lang="en-US" sz="1800" dirty="0">
                <a:ea typeface="+mn-lt"/>
                <a:cs typeface="+mn-lt"/>
              </a:rPr>
              <a:t> </a:t>
            </a:r>
            <a:r>
              <a:rPr lang="en-US" sz="1800" i="1" dirty="0">
                <a:ea typeface="+mn-lt"/>
                <a:cs typeface="+mn-lt"/>
              </a:rPr>
              <a:t>et al.</a:t>
            </a:r>
            <a:r>
              <a:rPr lang="en-US" sz="1800" dirty="0">
                <a:ea typeface="+mn-lt"/>
                <a:cs typeface="+mn-lt"/>
              </a:rPr>
              <a:t>,</a:t>
            </a:r>
            <a:r>
              <a:rPr lang="en-US" sz="1800" i="1" dirty="0">
                <a:ea typeface="+mn-lt"/>
                <a:cs typeface="+mn-lt"/>
              </a:rPr>
              <a:t> </a:t>
            </a:r>
            <a:r>
              <a:rPr lang="en-US" sz="1800" dirty="0">
                <a:ea typeface="+mn-lt"/>
                <a:cs typeface="+mn-lt"/>
              </a:rPr>
              <a:t>2021)</a:t>
            </a:r>
          </a:p>
        </p:txBody>
      </p:sp>
    </p:spTree>
    <p:extLst>
      <p:ext uri="{BB962C8B-B14F-4D97-AF65-F5344CB8AC3E}">
        <p14:creationId xmlns:p14="http://schemas.microsoft.com/office/powerpoint/2010/main" val="380666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029081"/>
            <a:ext cx="10515600" cy="985086"/>
          </a:xfrm>
        </p:spPr>
        <p:txBody>
          <a:bodyPr anchor="ctr">
            <a:normAutofit/>
          </a:bodyPr>
          <a:lstStyle/>
          <a:p>
            <a:pPr marL="66040" marR="0">
              <a:spcBef>
                <a:spcPts val="40"/>
              </a:spcBef>
              <a:spcAft>
                <a:spcPts val="0"/>
              </a:spcAft>
            </a:pPr>
            <a:r>
              <a:rPr lang="fr-CA" sz="3600" kern="0" dirty="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99946" y="1887166"/>
            <a:ext cx="12816417" cy="3247283"/>
          </a:xfrm>
        </p:spPr>
        <p:txBody>
          <a:bodyPr vert="horz" lIns="91440" tIns="45720" rIns="91440" bIns="45720" rtlCol="0" anchor="t">
            <a:noAutofit/>
          </a:bodyPr>
          <a:lstStyle/>
          <a:p>
            <a:pPr marL="230400" indent="-230400">
              <a:lnSpc>
                <a:spcPct val="100000"/>
              </a:lnSpc>
              <a:spcBef>
                <a:spcPts val="600"/>
              </a:spcBef>
            </a:pPr>
            <a:r>
              <a:rPr lang="en-US" sz="2000" spc="-10" dirty="0">
                <a:solidFill>
                  <a:schemeClr val="tx1"/>
                </a:solidFill>
                <a:ea typeface="Arial" panose="020B0604020202020204" pitchFamily="34" charset="0"/>
                <a:cs typeface="Times New Roman" panose="02020603050405020304" pitchFamily="18" charset="0"/>
              </a:rPr>
              <a:t>Emplacement sur le campus :</a:t>
            </a:r>
            <a:endParaRPr lang="en-US" sz="2000" dirty="0">
              <a:solidFill>
                <a:schemeClr val="tx1"/>
              </a:solidFill>
              <a:ea typeface="Arial" panose="020B0604020202020204" pitchFamily="34" charset="0"/>
              <a:cs typeface="Times New Roman" panose="02020603050405020304" pitchFamily="18" charset="0"/>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5" dirty="0">
                <a:solidFill>
                  <a:schemeClr val="tx1"/>
                </a:solidFill>
                <a:highlight>
                  <a:srgbClr val="D3D3D3"/>
                </a:highlight>
                <a:ea typeface="Arial" panose="020B0604020202020204" pitchFamily="34" charset="0"/>
                <a:cs typeface="Times New Roman"/>
              </a:rPr>
              <a:t>[</a:t>
            </a:r>
            <a:r>
              <a:rPr lang="fr-CA" sz="2000" spc="-30" dirty="0">
                <a:solidFill>
                  <a:schemeClr val="tx1"/>
                </a:solidFill>
                <a:highlight>
                  <a:srgbClr val="D3D3D3"/>
                </a:highlight>
                <a:ea typeface="Arial" panose="020B0604020202020204" pitchFamily="34" charset="0"/>
                <a:cs typeface="Times New Roman"/>
              </a:rPr>
              <a:t>ajoutez la localisation sur votre campus</a:t>
            </a:r>
            <a:r>
              <a:rPr lang="fr-CA" sz="2000" spc="-5"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0" dirty="0">
                <a:solidFill>
                  <a:schemeClr val="tx1"/>
                </a:solidFill>
                <a:highlight>
                  <a:srgbClr val="D3D3D3"/>
                </a:highlight>
                <a:ea typeface="Arial" panose="020B0604020202020204" pitchFamily="34" charset="0"/>
                <a:cs typeface="Times New Roman"/>
              </a:rPr>
              <a:t>[</a:t>
            </a:r>
            <a:r>
              <a:rPr lang="fr-CA" sz="2000" spc="-25" dirty="0">
                <a:solidFill>
                  <a:schemeClr val="tx1"/>
                </a:solidFill>
                <a:highlight>
                  <a:srgbClr val="D3D3D3"/>
                </a:highlight>
                <a:ea typeface="Arial" panose="020B0604020202020204" pitchFamily="34" charset="0"/>
                <a:cs typeface="Times New Roman"/>
              </a:rPr>
              <a:t>ajoutez au site web de votre CDR, s’il en existe un</a:t>
            </a:r>
            <a:r>
              <a:rPr lang="fr-CA" sz="2000" spc="-20"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10" dirty="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2000" spc="105" dirty="0">
                <a:solidFill>
                  <a:schemeClr val="tx1"/>
                </a:solidFill>
                <a:ea typeface="Arial" panose="020B0604020202020204" pitchFamily="34" charset="0"/>
                <a:cs typeface="Times New Roman"/>
              </a:rPr>
              <a:t> </a:t>
            </a:r>
            <a:endParaRPr lang="fr-CA" sz="2000" spc="105" dirty="0">
              <a:solidFill>
                <a:schemeClr val="tx1"/>
              </a:solidFill>
              <a:ea typeface="Arial" panose="020B0604020202020204" pitchFamily="34" charset="0"/>
              <a:cs typeface="Times New Roman" panose="02020603050405020304" pitchFamily="18" charset="0"/>
            </a:endParaRPr>
          </a:p>
          <a:p>
            <a:pPr marL="230400" marR="4053840" lvl="0" indent="-230400">
              <a:lnSpc>
                <a:spcPct val="100000"/>
              </a:lnSpc>
              <a:spcBef>
                <a:spcPts val="600"/>
              </a:spcBef>
              <a:buClr>
                <a:srgbClr val="63656A"/>
              </a:buClr>
              <a:buSzPts val="2000"/>
              <a:buFont typeface="Arial" panose="020B0604020202020204" pitchFamily="34" charset="0"/>
              <a:buChar char="•"/>
              <a:tabLst>
                <a:tab pos="294640" algn="l"/>
              </a:tabLst>
            </a:pPr>
            <a:endParaRPr lang="en-US" sz="2000" spc="105" dirty="0">
              <a:solidFill>
                <a:schemeClr val="bg2">
                  <a:lumMod val="25000"/>
                </a:schemeClr>
              </a:solidFill>
              <a:ea typeface="Arial" panose="020B0604020202020204" pitchFamily="34" charset="0"/>
              <a:cs typeface="Times New Roman" panose="02020603050405020304" pitchFamily="18" charset="0"/>
            </a:endParaRPr>
          </a:p>
          <a:p>
            <a:pPr marL="230400" marR="4053840" indent="-230400">
              <a:lnSpc>
                <a:spcPct val="100000"/>
              </a:lnSpc>
              <a:spcBef>
                <a:spcPts val="600"/>
              </a:spcBef>
              <a:buClr>
                <a:srgbClr val="63656A"/>
              </a:buClr>
              <a:buSzPts val="2000"/>
              <a:tabLst>
                <a:tab pos="0" algn="l"/>
              </a:tabLst>
            </a:pPr>
            <a:r>
              <a:rPr lang="en-US" sz="2000" spc="-20" dirty="0">
                <a:solidFill>
                  <a:schemeClr val="bg2">
                    <a:lumMod val="25000"/>
                  </a:schemeClr>
                </a:solidFill>
                <a:ea typeface="Arial" panose="020B0604020202020204" pitchFamily="34" charset="0"/>
                <a:cs typeface="Times New Roman"/>
              </a:rPr>
              <a:t>	</a:t>
            </a:r>
            <a:r>
              <a:rPr lang="fr-CA" sz="2000" spc="-20" dirty="0">
                <a:solidFill>
                  <a:schemeClr val="tx1"/>
                </a:solidFill>
                <a:ea typeface="+mn-lt"/>
                <a:cs typeface="+mn-lt"/>
              </a:rPr>
              <a:t>Comment</a:t>
            </a:r>
            <a:r>
              <a:rPr lang="fr-CA" sz="2000" spc="-20" dirty="0">
                <a:solidFill>
                  <a:schemeClr val="bg2">
                    <a:lumMod val="25000"/>
                  </a:schemeClr>
                </a:solidFill>
                <a:ea typeface="+mn-lt"/>
                <a:cs typeface="+mn-lt"/>
              </a:rPr>
              <a:t> </a:t>
            </a:r>
            <a:r>
              <a:rPr lang="fr-CA" sz="2000" spc="-20" dirty="0">
                <a:solidFill>
                  <a:schemeClr val="bg2">
                    <a:lumMod val="25000"/>
                  </a:schemeClr>
                </a:solidFill>
                <a:ea typeface="+mn-lt"/>
                <a:cs typeface="+mn-lt"/>
                <a:hlinkClick r:id="rId2"/>
              </a:rPr>
              <a:t>accéder aux </a:t>
            </a:r>
            <a:r>
              <a:rPr lang="fr-CA" sz="2000" spc="-20" dirty="0" err="1">
                <a:solidFill>
                  <a:schemeClr val="bg2">
                    <a:lumMod val="25000"/>
                  </a:schemeClr>
                </a:solidFill>
                <a:ea typeface="+mn-lt"/>
                <a:cs typeface="+mn-lt"/>
                <a:hlinkClick r:id="rId2"/>
              </a:rPr>
              <a:t>microdonnées</a:t>
            </a:r>
            <a:r>
              <a:rPr lang="fr-CA" sz="2000" spc="-20" dirty="0">
                <a:solidFill>
                  <a:schemeClr val="bg2">
                    <a:lumMod val="25000"/>
                  </a:schemeClr>
                </a:solidFill>
                <a:ea typeface="+mn-lt"/>
                <a:cs typeface="+mn-lt"/>
                <a:hlinkClick r:id="rId2"/>
              </a:rPr>
              <a:t> de Statistique</a:t>
            </a:r>
            <a:r>
              <a:rPr lang="fr-CA" sz="2000" spc="-20" dirty="0">
                <a:solidFill>
                  <a:schemeClr val="bg2">
                    <a:lumMod val="25000"/>
                  </a:schemeClr>
                </a:solidFill>
                <a:ea typeface="+mn-lt"/>
                <a:cs typeface="+mn-lt"/>
                <a:hlinkClick r:id="rId2"/>
              </a:rPr>
              <a:t> </a:t>
            </a:r>
            <a:r>
              <a:rPr lang="fr-CA" sz="2000" spc="-20" dirty="0">
                <a:solidFill>
                  <a:schemeClr val="bg2">
                    <a:lumMod val="25000"/>
                  </a:schemeClr>
                </a:solidFill>
                <a:ea typeface="+mn-lt"/>
                <a:cs typeface="+mn-lt"/>
                <a:hlinkClick r:id="rId2"/>
              </a:rPr>
              <a:t>Canada dans les CDR:</a:t>
            </a:r>
            <a:r>
              <a:rPr lang="fr-CA" sz="2000" spc="-20" dirty="0">
                <a:solidFill>
                  <a:schemeClr val="bg2">
                    <a:lumMod val="25000"/>
                  </a:schemeClr>
                </a:solidFill>
                <a:ea typeface="+mn-lt"/>
                <a:cs typeface="+mn-lt"/>
              </a:rPr>
              <a:t> </a:t>
            </a:r>
            <a:endParaRPr lang="en-US" sz="2000" spc="-20" dirty="0">
              <a:solidFill>
                <a:schemeClr val="bg2">
                  <a:lumMod val="25000"/>
                </a:schemeClr>
              </a:solidFill>
              <a:ea typeface="+mn-lt"/>
              <a:cs typeface="+mn-lt"/>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Assurez-vous que votre projet requiert des </a:t>
            </a:r>
            <a:r>
              <a:rPr lang="fr-CA" sz="2000" spc="-20" dirty="0" err="1">
                <a:solidFill>
                  <a:schemeClr val="tx1"/>
                </a:solidFill>
                <a:ea typeface="Arial" panose="020B0604020202020204" pitchFamily="34" charset="0"/>
                <a:cs typeface="Arial"/>
              </a:rPr>
              <a:t>microdonnées</a:t>
            </a:r>
            <a:endParaRPr lang="fr-CA" sz="2000" spc="-20" dirty="0">
              <a:solidFill>
                <a:schemeClr val="tx1"/>
              </a:solidFill>
              <a:ea typeface="Arial" panose="020B0604020202020204" pitchFamily="34" charset="0"/>
              <a:cs typeface="Arial"/>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Rédigez une proposition de projet</a:t>
            </a:r>
          </a:p>
          <a:p>
            <a:pPr marL="230400" lvl="0" indent="-230400">
              <a:lnSpc>
                <a:spcPct val="100000"/>
              </a:lnSpc>
              <a:spcBef>
                <a:spcPts val="600"/>
              </a:spcBef>
              <a:buSzPts val="2000"/>
              <a:buAutoNum type="arabicPeriod"/>
              <a:tabLst>
                <a:tab pos="523240" algn="l"/>
                <a:tab pos="2926080" algn="l"/>
              </a:tabLst>
            </a:pPr>
            <a:r>
              <a:rPr lang="fr-CA" sz="2000" spc="-20" dirty="0">
                <a:solidFill>
                  <a:schemeClr val="tx1"/>
                </a:solidFill>
                <a:ea typeface="Arial" panose="020B0604020202020204" pitchFamily="34" charset="0"/>
                <a:cs typeface="Arial"/>
              </a:rPr>
              <a:t>Sollicitez une lettre de votre superviseur</a:t>
            </a:r>
          </a:p>
          <a:p>
            <a:pPr marL="23040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Téléversez vos documents sur le </a:t>
            </a:r>
            <a:r>
              <a:rPr lang="fr-CA" sz="2000" spc="-20" dirty="0">
                <a:solidFill>
                  <a:schemeClr val="tx1"/>
                </a:solidFill>
                <a:ea typeface="Arial" panose="020B0604020202020204" pitchFamily="34" charset="0"/>
                <a:cs typeface="Arial"/>
                <a:hlinkClick r:id="rId3"/>
              </a:rPr>
              <a:t>Portail d’accès aux </a:t>
            </a:r>
            <a:r>
              <a:rPr lang="fr-CA" sz="2000" spc="-20" dirty="0" err="1">
                <a:solidFill>
                  <a:schemeClr val="tx1"/>
                </a:solidFill>
                <a:ea typeface="Arial" panose="020B0604020202020204" pitchFamily="34" charset="0"/>
                <a:cs typeface="Arial"/>
                <a:hlinkClick r:id="rId3"/>
              </a:rPr>
              <a:t>microdonnées</a:t>
            </a:r>
            <a:r>
              <a:rPr lang="en-US" sz="2000" spc="-20" dirty="0">
                <a:solidFill>
                  <a:schemeClr val="tx1"/>
                </a:solidFill>
                <a:ea typeface="Arial" panose="020B0604020202020204" pitchFamily="34" charset="0"/>
                <a:cs typeface="Arial"/>
              </a:rPr>
              <a:t> </a:t>
            </a:r>
            <a:endParaRPr lang="en-US" sz="2000" dirty="0"/>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dirty="0"/>
              <a:t>En savoir plus sur le RCCDR</a:t>
            </a:r>
            <a:endParaRPr lang="en-CA" sz="3600" dirty="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230400" indent="-230400">
              <a:lnSpc>
                <a:spcPct val="100000"/>
              </a:lnSpc>
              <a:buClr>
                <a:srgbClr val="63656A"/>
              </a:buClr>
              <a:buSzPts val="2000"/>
              <a:tabLst>
                <a:tab pos="294640" algn="l"/>
              </a:tabLst>
            </a:pPr>
            <a:r>
              <a:rPr lang="fr-RE" sz="2000" spc="-20" dirty="0">
                <a:ea typeface="Arial" panose="020B0604020202020204" pitchFamily="34" charset="0"/>
                <a:cs typeface="Times New Roman"/>
              </a:rPr>
              <a:t>Consultez</a:t>
            </a:r>
            <a:r>
              <a:rPr lang="en-US" sz="2000" spc="-20" dirty="0">
                <a:ea typeface="Arial" panose="020B0604020202020204" pitchFamily="34" charset="0"/>
                <a:cs typeface="Times New Roman"/>
              </a:rPr>
              <a:t> le </a:t>
            </a:r>
            <a:r>
              <a:rPr lang="en-US" sz="2000" spc="-335" dirty="0">
                <a:ea typeface="Arial" panose="020B0604020202020204" pitchFamily="34" charset="0"/>
                <a:cs typeface="Times New Roman"/>
              </a:rPr>
              <a:t> </a:t>
            </a:r>
            <a:r>
              <a:rPr lang="en-US" sz="2000" u="heavy" spc="-20" dirty="0">
                <a:uFill>
                  <a:solidFill>
                    <a:srgbClr val="48A1FA"/>
                  </a:solidFill>
                </a:uFill>
                <a:ea typeface="Arial" panose="020B0604020202020204" pitchFamily="34" charset="0"/>
                <a:cs typeface="Times New Roman"/>
                <a:hlinkClick r:id="rId2"/>
              </a:rPr>
              <a:t>site web</a:t>
            </a:r>
            <a:r>
              <a:rPr lang="en-US" sz="2000" spc="-10" dirty="0">
                <a:ea typeface="Arial" panose="020B0604020202020204" pitchFamily="34" charset="0"/>
                <a:cs typeface="Times New Roman"/>
              </a:rPr>
              <a:t> du RCCDR</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RE" sz="2000" spc="-10" dirty="0">
                <a:ea typeface="Arial" panose="020B0604020202020204" pitchFamily="34" charset="0"/>
                <a:cs typeface="Times New Roman"/>
              </a:rPr>
              <a:t>Inscrivez</a:t>
            </a:r>
            <a:r>
              <a:rPr lang="en-US" sz="2000" spc="-10" dirty="0">
                <a:ea typeface="Arial" panose="020B0604020202020204" pitchFamily="34" charset="0"/>
                <a:cs typeface="Times New Roman"/>
              </a:rPr>
              <a:t>-</a:t>
            </a:r>
            <a:r>
              <a:rPr lang="fr-ML" sz="2000" spc="-10" dirty="0">
                <a:ea typeface="Arial" panose="020B0604020202020204" pitchFamily="34" charset="0"/>
                <a:cs typeface="Times New Roman"/>
              </a:rPr>
              <a:t>vous</a:t>
            </a:r>
            <a:r>
              <a:rPr lang="en-US" sz="2000" spc="-10" dirty="0">
                <a:ea typeface="Arial" panose="020B0604020202020204" pitchFamily="34" charset="0"/>
                <a:cs typeface="Times New Roman"/>
              </a:rPr>
              <a:t> à la </a:t>
            </a:r>
            <a:r>
              <a:rPr lang="en-US" sz="2000" u="heavy" spc="-15" dirty="0">
                <a:uFill>
                  <a:solidFill>
                    <a:srgbClr val="48A1FA"/>
                  </a:solidFill>
                </a:uFill>
                <a:ea typeface="Arial" panose="020B0604020202020204" pitchFamily="34" charset="0"/>
                <a:cs typeface="Times New Roman"/>
                <a:hlinkClick r:id="rId3"/>
              </a:rPr>
              <a:t>newsle</a:t>
            </a:r>
            <a:r>
              <a:rPr lang="en-US" sz="2000" u="heavy" spc="-10" dirty="0">
                <a:uFill>
                  <a:solidFill>
                    <a:srgbClr val="48A1FA"/>
                  </a:solidFill>
                </a:uFill>
                <a:ea typeface="Arial" panose="020B0604020202020204" pitchFamily="34" charset="0"/>
                <a:cs typeface="Times New Roman"/>
                <a:hlinkClick r:id="rId3"/>
              </a:rPr>
              <a:t>tt</a:t>
            </a:r>
            <a:r>
              <a:rPr lang="en-US" sz="2000" u="heavy" spc="-15" dirty="0">
                <a:uFill>
                  <a:solidFill>
                    <a:srgbClr val="48A1FA"/>
                  </a:solidFill>
                </a:uFill>
                <a:ea typeface="Arial" panose="020B0604020202020204" pitchFamily="34" charset="0"/>
                <a:cs typeface="Times New Roman"/>
                <a:hlinkClick r:id="rId3"/>
              </a:rPr>
              <a:t>er du RCCDR</a:t>
            </a:r>
            <a:endParaRPr lang="en-US" sz="2000" dirty="0">
              <a:ea typeface="Arial" panose="020B0604020202020204" pitchFamily="34" charset="0"/>
              <a:cs typeface="Times New Roman"/>
            </a:endParaRPr>
          </a:p>
          <a:p>
            <a:pPr marL="230400" indent="-230400">
              <a:lnSpc>
                <a:spcPct val="100000"/>
              </a:lnSpc>
              <a:buClr>
                <a:srgbClr val="63656A"/>
              </a:buClr>
              <a:buSzPts val="2000"/>
              <a:tabLst>
                <a:tab pos="294640" algn="l"/>
              </a:tabLst>
            </a:pPr>
            <a:r>
              <a:rPr lang="fr-RE" sz="2000" spc="-10" dirty="0">
                <a:ea typeface="Arial" panose="020B0604020202020204" pitchFamily="34" charset="0"/>
                <a:cs typeface="Times New Roman"/>
              </a:rPr>
              <a:t>Par</a:t>
            </a:r>
            <a:r>
              <a:rPr lang="fr-RE" sz="2000" spc="-5" dirty="0">
                <a:ea typeface="Arial" panose="020B0604020202020204" pitchFamily="34" charset="0"/>
                <a:cs typeface="Times New Roman"/>
              </a:rPr>
              <a:t>tic</a:t>
            </a:r>
            <a:r>
              <a:rPr lang="fr-RE" sz="2000" spc="-10" dirty="0">
                <a:ea typeface="Arial" panose="020B0604020202020204" pitchFamily="34" charset="0"/>
                <a:cs typeface="Times New Roman"/>
              </a:rPr>
              <a:t>ipez</a:t>
            </a:r>
            <a:r>
              <a:rPr lang="en-US" sz="2000" spc="-10" dirty="0">
                <a:ea typeface="Arial" panose="020B0604020202020204" pitchFamily="34" charset="0"/>
                <a:cs typeface="Times New Roman"/>
              </a:rPr>
              <a:t> dans les </a:t>
            </a:r>
            <a:r>
              <a:rPr lang="en-US" sz="2000" dirty="0">
                <a:cs typeface="Times New Roman"/>
                <a:hlinkClick r:id="rId4"/>
              </a:rPr>
              <a:t>événements du RCCDR</a:t>
            </a:r>
            <a:endParaRPr lang="en-US" sz="2000" dirty="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Recherchez parmi </a:t>
            </a:r>
            <a:r>
              <a:rPr lang="fr-CA" sz="2000" dirty="0">
                <a:ea typeface="Arial" panose="020B0604020202020204" pitchFamily="34" charset="0"/>
                <a:cs typeface="Times New Roman"/>
                <a:hlinkClick r:id="rId5"/>
              </a:rPr>
              <a:t>les publications et rapports</a:t>
            </a:r>
            <a:r>
              <a:rPr lang="fr-CA" sz="2000" dirty="0">
                <a:ea typeface="Arial" panose="020B0604020202020204" pitchFamily="34" charset="0"/>
                <a:cs typeface="Times New Roman"/>
              </a:rPr>
              <a:t> pour connaître le travail des plus de 2 000 chercheurs de la communauté du RCCDR</a:t>
            </a:r>
            <a:endParaRPr lang="en-US" sz="2000" dirty="0">
              <a:ea typeface="Arial" panose="020B0604020202020204" pitchFamily="34" charset="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Apprenez-en davantage sur le </a:t>
            </a:r>
            <a:r>
              <a:rPr lang="fr-CA" sz="2000" dirty="0">
                <a:ea typeface="Arial" panose="020B0604020202020204" pitchFamily="34" charset="0"/>
                <a:cs typeface="Times New Roman"/>
                <a:hlinkClick r:id="rId6"/>
              </a:rPr>
              <a:t>continuum d’accès aux données</a:t>
            </a:r>
            <a:r>
              <a:rPr lang="en-CA" sz="2000" dirty="0"/>
              <a:t> (y </a:t>
            </a:r>
            <a:r>
              <a:rPr lang="fr-HT" sz="2000" dirty="0"/>
              <a:t>compris</a:t>
            </a:r>
            <a:r>
              <a:rPr lang="en-CA" sz="2000" dirty="0"/>
              <a:t> </a:t>
            </a:r>
            <a:r>
              <a:rPr lang="fr-FR" sz="2000" dirty="0">
                <a:hlinkClick r:id="rId7"/>
              </a:rPr>
              <a:t>Initiative de démocratisation des données</a:t>
            </a:r>
            <a:r>
              <a:rPr lang="en-CA" sz="2000" dirty="0"/>
              <a:t>, </a:t>
            </a:r>
            <a:r>
              <a:rPr lang="fr-FR" sz="2000" dirty="0">
                <a:hlinkClick r:id="rId6"/>
              </a:rPr>
              <a:t>Système d'accès à distance en temps réel</a:t>
            </a:r>
            <a:r>
              <a:rPr lang="fr-FR" sz="2000" dirty="0"/>
              <a:t> </a:t>
            </a:r>
            <a:r>
              <a:rPr lang="en-CA" sz="2000" dirty="0"/>
              <a:t>et </a:t>
            </a:r>
            <a:r>
              <a:rPr lang="fr-FR" sz="2000" dirty="0">
                <a:hlinkClick r:id="rId8"/>
              </a:rPr>
              <a:t>Collection de fichiers de microdonnées à grande diffusion</a:t>
            </a:r>
            <a:r>
              <a:rPr lang="en-CA" sz="2000" dirty="0"/>
              <a:t>)</a:t>
            </a:r>
            <a:r>
              <a:rPr lang="fr-CA" sz="2000" dirty="0">
                <a:ea typeface="Arial" panose="020B0604020202020204" pitchFamily="34" charset="0"/>
                <a:cs typeface="Times New Roman"/>
              </a:rPr>
              <a:t> et sur </a:t>
            </a:r>
            <a:r>
              <a:rPr lang="fr-CA" sz="2000" dirty="0">
                <a:ea typeface="Arial" panose="020B0604020202020204" pitchFamily="34" charset="0"/>
                <a:cs typeface="Times New Roman"/>
                <a:hlinkClick r:id="rId9"/>
              </a:rPr>
              <a:t>Statistique Canada</a:t>
            </a:r>
            <a:endParaRPr lang="en-US" sz="2000" dirty="0">
              <a:ea typeface="Arial" panose="020B0604020202020204" pitchFamily="34" charset="0"/>
              <a:cs typeface="Times New Roman"/>
            </a:endParaRPr>
          </a:p>
          <a:p>
            <a:pPr marL="230400" indent="-230400">
              <a:lnSpc>
                <a:spcPct val="100000"/>
              </a:lnSpc>
              <a:buNone/>
            </a:pPr>
            <a:endParaRPr lang="en-CA" sz="2000" dirty="0"/>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B6BDCE9A-F00E-44BC-8BE4-D42F2A537F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912</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Arial Nova Light</vt:lpstr>
      <vt:lpstr>Times New Roman</vt:lpstr>
      <vt:lpstr>Office Theme</vt:lpstr>
      <vt:lpstr>RCCDR 101 – Psychologie ​</vt:lpstr>
      <vt:lpstr>PowerPoint Presentation</vt:lpstr>
      <vt:lpstr>PowerPoint Presentation</vt:lpstr>
      <vt:lpstr>Exemples de fichiers de données disponibles par le biais du RCCDR</vt:lpstr>
      <vt:lpstr>Recherche en psychologie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lastModifiedBy>Tess Hudson</cp:lastModifiedBy>
  <cp:revision>19</cp:revision>
  <dcterms:created xsi:type="dcterms:W3CDTF">2020-03-19T14:29:22Z</dcterms:created>
  <dcterms:modified xsi:type="dcterms:W3CDTF">2024-09-05T20:00:51Z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