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305" r:id="rId5"/>
    <p:sldId id="319" r:id="rId6"/>
    <p:sldId id="318" r:id="rId7"/>
    <p:sldId id="317" r:id="rId8"/>
    <p:sldId id="269" r:id="rId9"/>
    <p:sldId id="309" r:id="rId10"/>
    <p:sldId id="31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22003CF-7758-7713-707D-B0B6E8B2B9B4}" name="Tess Hudson" initials="TH" userId="S::tess.hudson@crdcn.ca::9c726d75-65b4-46a9-92d0-bb94f222346d" providerId="AD"/>
  <p188:author id="{70BC72DC-C22E-D5CB-0402-FA15F3A63B13}" name="Renuka Jacquette" initials="RJ" userId="S::renuka.jacquette@crdcn.ca::8ae8842e-7be8-4223-9af0-8583b6b20f17" providerId="AD"/>
  <p188:author id="{773E9BFD-303D-241A-A59F-4E816A26D69D}" name="Ryan Murphy" initials="" userId="S::ryan.murphy@crdcn.ca::6a59a6f2-df95-445c-b6bd-3e598fbd0ebb" providerId="AD"/>
  <p188:author id="{712DD5FE-E96C-25D8-7D6A-BB1AF1C2106D}" name="Michèle Anderson" initials="MA" userId="S::michele.anderson@crdcn.ca::2fbc88df-71dd-498a-af0a-517750797be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821"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ECE62-7654-4FA9-92DF-193222C40A7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8A653328-5636-4F0A-8441-7ACFB843D2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60AEBD94-1EE2-4454-957A-4C36A36527A8}"/>
              </a:ext>
            </a:extLst>
          </p:cNvPr>
          <p:cNvSpPr>
            <a:spLocks noGrp="1"/>
          </p:cNvSpPr>
          <p:nvPr>
            <p:ph type="dt" sz="half" idx="10"/>
          </p:nvPr>
        </p:nvSpPr>
        <p:spPr>
          <a:xfrm>
            <a:off x="838200" y="6514286"/>
            <a:ext cx="2743200" cy="335525"/>
          </a:xfrm>
          <a:prstGeom prst="rect">
            <a:avLst/>
          </a:prstGeom>
        </p:spPr>
        <p:txBody>
          <a:bodyPr/>
          <a:lstStyle/>
          <a:p>
            <a:fld id="{17F47CE0-5509-430C-BE72-EA262CB2E4BD}" type="datetimeFigureOut">
              <a:rPr lang="en-CA" smtClean="0"/>
              <a:t>2024-09-05</a:t>
            </a:fld>
            <a:endParaRPr lang="en-CA"/>
          </a:p>
        </p:txBody>
      </p:sp>
      <p:sp>
        <p:nvSpPr>
          <p:cNvPr id="5" name="Footer Placeholder 4">
            <a:extLst>
              <a:ext uri="{FF2B5EF4-FFF2-40B4-BE49-F238E27FC236}">
                <a16:creationId xmlns:a16="http://schemas.microsoft.com/office/drawing/2014/main" id="{3E2D8289-6461-4BA0-9B1F-C5C1C58A7DC0}"/>
              </a:ext>
            </a:extLst>
          </p:cNvPr>
          <p:cNvSpPr>
            <a:spLocks noGrp="1"/>
          </p:cNvSpPr>
          <p:nvPr>
            <p:ph type="ftr" sz="quarter" idx="11"/>
          </p:nvPr>
        </p:nvSpPr>
        <p:spPr>
          <a:xfrm>
            <a:off x="4038600" y="6514286"/>
            <a:ext cx="4114800" cy="335525"/>
          </a:xfrm>
          <a:prstGeom prst="rect">
            <a:avLst/>
          </a:prstGeom>
        </p:spPr>
        <p:txBody>
          <a:bodyPr/>
          <a:lstStyle/>
          <a:p>
            <a:endParaRPr lang="en-CA"/>
          </a:p>
        </p:txBody>
      </p:sp>
      <p:sp>
        <p:nvSpPr>
          <p:cNvPr id="6" name="Slide Number Placeholder 5">
            <a:extLst>
              <a:ext uri="{FF2B5EF4-FFF2-40B4-BE49-F238E27FC236}">
                <a16:creationId xmlns:a16="http://schemas.microsoft.com/office/drawing/2014/main" id="{51267679-386C-4B2E-897D-71838D3D1787}"/>
              </a:ext>
            </a:extLst>
          </p:cNvPr>
          <p:cNvSpPr>
            <a:spLocks noGrp="1"/>
          </p:cNvSpPr>
          <p:nvPr>
            <p:ph type="sldNum" sz="quarter" idx="12"/>
          </p:nvPr>
        </p:nvSpPr>
        <p:spPr>
          <a:xfrm>
            <a:off x="8610600" y="6514286"/>
            <a:ext cx="2743200" cy="335525"/>
          </a:xfrm>
          <a:prstGeom prst="rect">
            <a:avLst/>
          </a:prstGeom>
        </p:spPr>
        <p:txBody>
          <a:bodyPr/>
          <a:lstStyle/>
          <a:p>
            <a:fld id="{115E7A3B-5097-470E-BF33-71AA6A02D719}" type="slidenum">
              <a:rPr lang="en-CA" smtClean="0"/>
              <a:t>‹#›</a:t>
            </a:fld>
            <a:endParaRPr lang="en-CA"/>
          </a:p>
        </p:txBody>
      </p:sp>
    </p:spTree>
    <p:extLst>
      <p:ext uri="{BB962C8B-B14F-4D97-AF65-F5344CB8AC3E}">
        <p14:creationId xmlns:p14="http://schemas.microsoft.com/office/powerpoint/2010/main" val="2493307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75077-EF1A-49E2-9D8D-86529E7C425A}"/>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F6231155-B833-4369-AE8C-04474791CD6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08FDD54-2DE7-48A4-89DB-BBF4AF845F4E}"/>
              </a:ext>
            </a:extLst>
          </p:cNvPr>
          <p:cNvSpPr>
            <a:spLocks noGrp="1"/>
          </p:cNvSpPr>
          <p:nvPr>
            <p:ph type="dt" sz="half" idx="10"/>
          </p:nvPr>
        </p:nvSpPr>
        <p:spPr>
          <a:xfrm>
            <a:off x="838200" y="6514286"/>
            <a:ext cx="2743200" cy="335525"/>
          </a:xfrm>
          <a:prstGeom prst="rect">
            <a:avLst/>
          </a:prstGeom>
        </p:spPr>
        <p:txBody>
          <a:bodyPr/>
          <a:lstStyle/>
          <a:p>
            <a:fld id="{17F47CE0-5509-430C-BE72-EA262CB2E4BD}" type="datetimeFigureOut">
              <a:rPr lang="en-CA" smtClean="0"/>
              <a:t>2024-09-05</a:t>
            </a:fld>
            <a:endParaRPr lang="en-CA"/>
          </a:p>
        </p:txBody>
      </p:sp>
      <p:sp>
        <p:nvSpPr>
          <p:cNvPr id="5" name="Footer Placeholder 4">
            <a:extLst>
              <a:ext uri="{FF2B5EF4-FFF2-40B4-BE49-F238E27FC236}">
                <a16:creationId xmlns:a16="http://schemas.microsoft.com/office/drawing/2014/main" id="{009AC975-601F-48A4-8E84-CC3FF18E9984}"/>
              </a:ext>
            </a:extLst>
          </p:cNvPr>
          <p:cNvSpPr>
            <a:spLocks noGrp="1"/>
          </p:cNvSpPr>
          <p:nvPr>
            <p:ph type="ftr" sz="quarter" idx="11"/>
          </p:nvPr>
        </p:nvSpPr>
        <p:spPr>
          <a:xfrm>
            <a:off x="4038600" y="6514286"/>
            <a:ext cx="4114800" cy="335525"/>
          </a:xfrm>
          <a:prstGeom prst="rect">
            <a:avLst/>
          </a:prstGeom>
        </p:spPr>
        <p:txBody>
          <a:bodyPr/>
          <a:lstStyle/>
          <a:p>
            <a:endParaRPr lang="en-CA"/>
          </a:p>
        </p:txBody>
      </p:sp>
      <p:sp>
        <p:nvSpPr>
          <p:cNvPr id="6" name="Slide Number Placeholder 5">
            <a:extLst>
              <a:ext uri="{FF2B5EF4-FFF2-40B4-BE49-F238E27FC236}">
                <a16:creationId xmlns:a16="http://schemas.microsoft.com/office/drawing/2014/main" id="{8F33274B-892C-447F-A95E-C9791C126486}"/>
              </a:ext>
            </a:extLst>
          </p:cNvPr>
          <p:cNvSpPr>
            <a:spLocks noGrp="1"/>
          </p:cNvSpPr>
          <p:nvPr>
            <p:ph type="sldNum" sz="quarter" idx="12"/>
          </p:nvPr>
        </p:nvSpPr>
        <p:spPr>
          <a:xfrm>
            <a:off x="8610600" y="6514286"/>
            <a:ext cx="2743200" cy="335525"/>
          </a:xfrm>
          <a:prstGeom prst="rect">
            <a:avLst/>
          </a:prstGeom>
        </p:spPr>
        <p:txBody>
          <a:bodyPr/>
          <a:lstStyle/>
          <a:p>
            <a:fld id="{115E7A3B-5097-470E-BF33-71AA6A02D719}" type="slidenum">
              <a:rPr lang="en-CA" smtClean="0"/>
              <a:t>‹#›</a:t>
            </a:fld>
            <a:endParaRPr lang="en-CA"/>
          </a:p>
        </p:txBody>
      </p:sp>
    </p:spTree>
    <p:extLst>
      <p:ext uri="{BB962C8B-B14F-4D97-AF65-F5344CB8AC3E}">
        <p14:creationId xmlns:p14="http://schemas.microsoft.com/office/powerpoint/2010/main" val="3591928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044AC4-6C74-4717-B34A-621F71FD144D}"/>
              </a:ext>
            </a:extLst>
          </p:cNvPr>
          <p:cNvSpPr>
            <a:spLocks noGrp="1"/>
          </p:cNvSpPr>
          <p:nvPr>
            <p:ph type="title"/>
          </p:nvPr>
        </p:nvSpPr>
        <p:spPr>
          <a:xfrm>
            <a:off x="831850" y="1106905"/>
            <a:ext cx="10515600" cy="985086"/>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3B65A3E0-C3F7-4562-8B7B-3510980E2890}"/>
              </a:ext>
            </a:extLst>
          </p:cNvPr>
          <p:cNvSpPr>
            <a:spLocks noGrp="1"/>
          </p:cNvSpPr>
          <p:nvPr>
            <p:ph type="body" idx="1"/>
          </p:nvPr>
        </p:nvSpPr>
        <p:spPr>
          <a:xfrm>
            <a:off x="831850" y="2091991"/>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6A25E8C-E350-4E58-BF07-6B2DE54AA327}"/>
              </a:ext>
            </a:extLst>
          </p:cNvPr>
          <p:cNvSpPr>
            <a:spLocks noGrp="1"/>
          </p:cNvSpPr>
          <p:nvPr>
            <p:ph type="dt" sz="half" idx="10"/>
          </p:nvPr>
        </p:nvSpPr>
        <p:spPr>
          <a:xfrm>
            <a:off x="838200" y="6514286"/>
            <a:ext cx="2743200" cy="335525"/>
          </a:xfrm>
          <a:prstGeom prst="rect">
            <a:avLst/>
          </a:prstGeom>
        </p:spPr>
        <p:txBody>
          <a:bodyPr/>
          <a:lstStyle/>
          <a:p>
            <a:fld id="{17F47CE0-5509-430C-BE72-EA262CB2E4BD}" type="datetimeFigureOut">
              <a:rPr lang="en-CA" smtClean="0"/>
              <a:t>2024-09-05</a:t>
            </a:fld>
            <a:endParaRPr lang="en-CA"/>
          </a:p>
        </p:txBody>
      </p:sp>
      <p:sp>
        <p:nvSpPr>
          <p:cNvPr id="5" name="Footer Placeholder 4">
            <a:extLst>
              <a:ext uri="{FF2B5EF4-FFF2-40B4-BE49-F238E27FC236}">
                <a16:creationId xmlns:a16="http://schemas.microsoft.com/office/drawing/2014/main" id="{7AF44346-2CEC-4AB0-8EEA-91B09DBB5FB1}"/>
              </a:ext>
            </a:extLst>
          </p:cNvPr>
          <p:cNvSpPr>
            <a:spLocks noGrp="1"/>
          </p:cNvSpPr>
          <p:nvPr>
            <p:ph type="ftr" sz="quarter" idx="11"/>
          </p:nvPr>
        </p:nvSpPr>
        <p:spPr>
          <a:xfrm>
            <a:off x="4038600" y="6514286"/>
            <a:ext cx="4114800" cy="335525"/>
          </a:xfrm>
          <a:prstGeom prst="rect">
            <a:avLst/>
          </a:prstGeom>
        </p:spPr>
        <p:txBody>
          <a:bodyPr/>
          <a:lstStyle/>
          <a:p>
            <a:endParaRPr lang="en-CA"/>
          </a:p>
        </p:txBody>
      </p:sp>
      <p:sp>
        <p:nvSpPr>
          <p:cNvPr id="6" name="Slide Number Placeholder 5">
            <a:extLst>
              <a:ext uri="{FF2B5EF4-FFF2-40B4-BE49-F238E27FC236}">
                <a16:creationId xmlns:a16="http://schemas.microsoft.com/office/drawing/2014/main" id="{3584B917-B538-4C76-979B-12B6F9152466}"/>
              </a:ext>
            </a:extLst>
          </p:cNvPr>
          <p:cNvSpPr>
            <a:spLocks noGrp="1"/>
          </p:cNvSpPr>
          <p:nvPr>
            <p:ph type="sldNum" sz="quarter" idx="12"/>
          </p:nvPr>
        </p:nvSpPr>
        <p:spPr>
          <a:xfrm>
            <a:off x="8610600" y="6514286"/>
            <a:ext cx="2743200" cy="335525"/>
          </a:xfrm>
          <a:prstGeom prst="rect">
            <a:avLst/>
          </a:prstGeom>
        </p:spPr>
        <p:txBody>
          <a:bodyPr/>
          <a:lstStyle/>
          <a:p>
            <a:fld id="{115E7A3B-5097-470E-BF33-71AA6A02D719}" type="slidenum">
              <a:rPr lang="en-CA" smtClean="0"/>
              <a:t>‹#›</a:t>
            </a:fld>
            <a:endParaRPr lang="en-CA"/>
          </a:p>
        </p:txBody>
      </p:sp>
    </p:spTree>
    <p:extLst>
      <p:ext uri="{BB962C8B-B14F-4D97-AF65-F5344CB8AC3E}">
        <p14:creationId xmlns:p14="http://schemas.microsoft.com/office/powerpoint/2010/main" val="2356256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1227F-4BFE-409A-AD58-9EA971BB1413}"/>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6F483B76-CF75-4B7F-B162-B091BAF8B4E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A04AEA79-B6E2-4346-B1C8-79B27EF12FE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98C064EF-7CB3-4CF0-BCFE-CC3F5D94EAED}"/>
              </a:ext>
            </a:extLst>
          </p:cNvPr>
          <p:cNvSpPr>
            <a:spLocks noGrp="1"/>
          </p:cNvSpPr>
          <p:nvPr>
            <p:ph type="dt" sz="half" idx="10"/>
          </p:nvPr>
        </p:nvSpPr>
        <p:spPr>
          <a:xfrm>
            <a:off x="838200" y="6514286"/>
            <a:ext cx="2743200" cy="335525"/>
          </a:xfrm>
          <a:prstGeom prst="rect">
            <a:avLst/>
          </a:prstGeom>
        </p:spPr>
        <p:txBody>
          <a:bodyPr/>
          <a:lstStyle/>
          <a:p>
            <a:fld id="{17F47CE0-5509-430C-BE72-EA262CB2E4BD}" type="datetimeFigureOut">
              <a:rPr lang="en-CA" smtClean="0"/>
              <a:t>2024-09-05</a:t>
            </a:fld>
            <a:endParaRPr lang="en-CA"/>
          </a:p>
        </p:txBody>
      </p:sp>
      <p:sp>
        <p:nvSpPr>
          <p:cNvPr id="6" name="Footer Placeholder 5">
            <a:extLst>
              <a:ext uri="{FF2B5EF4-FFF2-40B4-BE49-F238E27FC236}">
                <a16:creationId xmlns:a16="http://schemas.microsoft.com/office/drawing/2014/main" id="{143CB702-8805-4EEC-991A-3DAFE5627407}"/>
              </a:ext>
            </a:extLst>
          </p:cNvPr>
          <p:cNvSpPr>
            <a:spLocks noGrp="1"/>
          </p:cNvSpPr>
          <p:nvPr>
            <p:ph type="ftr" sz="quarter" idx="11"/>
          </p:nvPr>
        </p:nvSpPr>
        <p:spPr>
          <a:xfrm>
            <a:off x="4038600" y="6514286"/>
            <a:ext cx="4114800" cy="335525"/>
          </a:xfrm>
          <a:prstGeom prst="rect">
            <a:avLst/>
          </a:prstGeom>
        </p:spPr>
        <p:txBody>
          <a:bodyPr/>
          <a:lstStyle/>
          <a:p>
            <a:endParaRPr lang="en-CA"/>
          </a:p>
        </p:txBody>
      </p:sp>
      <p:sp>
        <p:nvSpPr>
          <p:cNvPr id="7" name="Slide Number Placeholder 6">
            <a:extLst>
              <a:ext uri="{FF2B5EF4-FFF2-40B4-BE49-F238E27FC236}">
                <a16:creationId xmlns:a16="http://schemas.microsoft.com/office/drawing/2014/main" id="{3E1E5F35-B22B-4EAF-915D-199E3FDE9992}"/>
              </a:ext>
            </a:extLst>
          </p:cNvPr>
          <p:cNvSpPr>
            <a:spLocks noGrp="1"/>
          </p:cNvSpPr>
          <p:nvPr>
            <p:ph type="sldNum" sz="quarter" idx="12"/>
          </p:nvPr>
        </p:nvSpPr>
        <p:spPr>
          <a:xfrm>
            <a:off x="8610600" y="6514286"/>
            <a:ext cx="2743200" cy="335525"/>
          </a:xfrm>
          <a:prstGeom prst="rect">
            <a:avLst/>
          </a:prstGeom>
        </p:spPr>
        <p:txBody>
          <a:bodyPr/>
          <a:lstStyle/>
          <a:p>
            <a:fld id="{115E7A3B-5097-470E-BF33-71AA6A02D719}" type="slidenum">
              <a:rPr lang="en-CA" smtClean="0"/>
              <a:t>‹#›</a:t>
            </a:fld>
            <a:endParaRPr lang="en-CA"/>
          </a:p>
        </p:txBody>
      </p:sp>
    </p:spTree>
    <p:extLst>
      <p:ext uri="{BB962C8B-B14F-4D97-AF65-F5344CB8AC3E}">
        <p14:creationId xmlns:p14="http://schemas.microsoft.com/office/powerpoint/2010/main" val="1864663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5771B-8CE4-4051-B9EE-51F0A1C9D4E2}"/>
              </a:ext>
            </a:extLst>
          </p:cNvPr>
          <p:cNvSpPr>
            <a:spLocks noGrp="1"/>
          </p:cNvSpPr>
          <p:nvPr>
            <p:ph type="title"/>
          </p:nvPr>
        </p:nvSpPr>
        <p:spPr>
          <a:xfrm>
            <a:off x="839788" y="1018674"/>
            <a:ext cx="10515600" cy="672014"/>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C5825E40-0F6C-43E5-AB88-5377579F27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5D0C5F-FE79-4417-8F74-AD961B71E2E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66D924E8-5ADE-43EB-8156-C4906FB729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1C4BD93-7C02-4848-9CF9-76B51EC4F5E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E496F153-7944-47CF-A8CC-A8ACE97903C7}"/>
              </a:ext>
            </a:extLst>
          </p:cNvPr>
          <p:cNvSpPr>
            <a:spLocks noGrp="1"/>
          </p:cNvSpPr>
          <p:nvPr>
            <p:ph type="dt" sz="half" idx="10"/>
          </p:nvPr>
        </p:nvSpPr>
        <p:spPr>
          <a:xfrm>
            <a:off x="838200" y="6514286"/>
            <a:ext cx="2743200" cy="335525"/>
          </a:xfrm>
          <a:prstGeom prst="rect">
            <a:avLst/>
          </a:prstGeom>
        </p:spPr>
        <p:txBody>
          <a:bodyPr/>
          <a:lstStyle/>
          <a:p>
            <a:fld id="{17F47CE0-5509-430C-BE72-EA262CB2E4BD}" type="datetimeFigureOut">
              <a:rPr lang="en-CA" smtClean="0"/>
              <a:t>2024-09-05</a:t>
            </a:fld>
            <a:endParaRPr lang="en-CA"/>
          </a:p>
        </p:txBody>
      </p:sp>
      <p:sp>
        <p:nvSpPr>
          <p:cNvPr id="8" name="Footer Placeholder 7">
            <a:extLst>
              <a:ext uri="{FF2B5EF4-FFF2-40B4-BE49-F238E27FC236}">
                <a16:creationId xmlns:a16="http://schemas.microsoft.com/office/drawing/2014/main" id="{68066F71-C986-4DF9-84FA-77E8FBBCCAEC}"/>
              </a:ext>
            </a:extLst>
          </p:cNvPr>
          <p:cNvSpPr>
            <a:spLocks noGrp="1"/>
          </p:cNvSpPr>
          <p:nvPr>
            <p:ph type="ftr" sz="quarter" idx="11"/>
          </p:nvPr>
        </p:nvSpPr>
        <p:spPr>
          <a:xfrm>
            <a:off x="4038600" y="6514286"/>
            <a:ext cx="4114800" cy="335525"/>
          </a:xfrm>
          <a:prstGeom prst="rect">
            <a:avLst/>
          </a:prstGeom>
        </p:spPr>
        <p:txBody>
          <a:bodyPr/>
          <a:lstStyle/>
          <a:p>
            <a:endParaRPr lang="en-CA"/>
          </a:p>
        </p:txBody>
      </p:sp>
      <p:sp>
        <p:nvSpPr>
          <p:cNvPr id="9" name="Slide Number Placeholder 8">
            <a:extLst>
              <a:ext uri="{FF2B5EF4-FFF2-40B4-BE49-F238E27FC236}">
                <a16:creationId xmlns:a16="http://schemas.microsoft.com/office/drawing/2014/main" id="{A9D7844D-B867-49BC-868D-E4D396B5B5E4}"/>
              </a:ext>
            </a:extLst>
          </p:cNvPr>
          <p:cNvSpPr>
            <a:spLocks noGrp="1"/>
          </p:cNvSpPr>
          <p:nvPr>
            <p:ph type="sldNum" sz="quarter" idx="12"/>
          </p:nvPr>
        </p:nvSpPr>
        <p:spPr>
          <a:xfrm>
            <a:off x="8610600" y="6514286"/>
            <a:ext cx="2743200" cy="335525"/>
          </a:xfrm>
          <a:prstGeom prst="rect">
            <a:avLst/>
          </a:prstGeom>
        </p:spPr>
        <p:txBody>
          <a:bodyPr/>
          <a:lstStyle/>
          <a:p>
            <a:fld id="{115E7A3B-5097-470E-BF33-71AA6A02D719}" type="slidenum">
              <a:rPr lang="en-CA" smtClean="0"/>
              <a:t>‹#›</a:t>
            </a:fld>
            <a:endParaRPr lang="en-CA"/>
          </a:p>
        </p:txBody>
      </p:sp>
    </p:spTree>
    <p:extLst>
      <p:ext uri="{BB962C8B-B14F-4D97-AF65-F5344CB8AC3E}">
        <p14:creationId xmlns:p14="http://schemas.microsoft.com/office/powerpoint/2010/main" val="1717929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E88D2-9270-41AF-A3CC-CD22109A86F0}"/>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D0EF6A8A-447D-4CB2-9157-9B119EF9174E}"/>
              </a:ext>
            </a:extLst>
          </p:cNvPr>
          <p:cNvSpPr>
            <a:spLocks noGrp="1"/>
          </p:cNvSpPr>
          <p:nvPr>
            <p:ph type="dt" sz="half" idx="10"/>
          </p:nvPr>
        </p:nvSpPr>
        <p:spPr>
          <a:xfrm>
            <a:off x="838200" y="6514286"/>
            <a:ext cx="2743200" cy="335525"/>
          </a:xfrm>
          <a:prstGeom prst="rect">
            <a:avLst/>
          </a:prstGeom>
        </p:spPr>
        <p:txBody>
          <a:bodyPr/>
          <a:lstStyle/>
          <a:p>
            <a:fld id="{17F47CE0-5509-430C-BE72-EA262CB2E4BD}" type="datetimeFigureOut">
              <a:rPr lang="en-CA" smtClean="0"/>
              <a:t>2024-09-05</a:t>
            </a:fld>
            <a:endParaRPr lang="en-CA"/>
          </a:p>
        </p:txBody>
      </p:sp>
      <p:sp>
        <p:nvSpPr>
          <p:cNvPr id="4" name="Footer Placeholder 3">
            <a:extLst>
              <a:ext uri="{FF2B5EF4-FFF2-40B4-BE49-F238E27FC236}">
                <a16:creationId xmlns:a16="http://schemas.microsoft.com/office/drawing/2014/main" id="{59408110-DADE-4212-819F-DF2091C388A7}"/>
              </a:ext>
            </a:extLst>
          </p:cNvPr>
          <p:cNvSpPr>
            <a:spLocks noGrp="1"/>
          </p:cNvSpPr>
          <p:nvPr>
            <p:ph type="ftr" sz="quarter" idx="11"/>
          </p:nvPr>
        </p:nvSpPr>
        <p:spPr>
          <a:xfrm>
            <a:off x="4038600" y="6514286"/>
            <a:ext cx="4114800" cy="335525"/>
          </a:xfrm>
          <a:prstGeom prst="rect">
            <a:avLst/>
          </a:prstGeom>
        </p:spPr>
        <p:txBody>
          <a:bodyPr/>
          <a:lstStyle/>
          <a:p>
            <a:endParaRPr lang="en-CA"/>
          </a:p>
        </p:txBody>
      </p:sp>
      <p:sp>
        <p:nvSpPr>
          <p:cNvPr id="5" name="Slide Number Placeholder 4">
            <a:extLst>
              <a:ext uri="{FF2B5EF4-FFF2-40B4-BE49-F238E27FC236}">
                <a16:creationId xmlns:a16="http://schemas.microsoft.com/office/drawing/2014/main" id="{A0E5D60B-0F02-4BB1-BD08-6D70238234FF}"/>
              </a:ext>
            </a:extLst>
          </p:cNvPr>
          <p:cNvSpPr>
            <a:spLocks noGrp="1"/>
          </p:cNvSpPr>
          <p:nvPr>
            <p:ph type="sldNum" sz="quarter" idx="12"/>
          </p:nvPr>
        </p:nvSpPr>
        <p:spPr>
          <a:xfrm>
            <a:off x="8610600" y="6514286"/>
            <a:ext cx="2743200" cy="335525"/>
          </a:xfrm>
          <a:prstGeom prst="rect">
            <a:avLst/>
          </a:prstGeom>
        </p:spPr>
        <p:txBody>
          <a:bodyPr/>
          <a:lstStyle/>
          <a:p>
            <a:fld id="{115E7A3B-5097-470E-BF33-71AA6A02D719}" type="slidenum">
              <a:rPr lang="en-CA" smtClean="0"/>
              <a:t>‹#›</a:t>
            </a:fld>
            <a:endParaRPr lang="en-CA"/>
          </a:p>
        </p:txBody>
      </p:sp>
    </p:spTree>
    <p:extLst>
      <p:ext uri="{BB962C8B-B14F-4D97-AF65-F5344CB8AC3E}">
        <p14:creationId xmlns:p14="http://schemas.microsoft.com/office/powerpoint/2010/main" val="2145882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5DD11A7-7C73-4B21-83D1-BBC267EB71B7}"/>
              </a:ext>
            </a:extLst>
          </p:cNvPr>
          <p:cNvSpPr>
            <a:spLocks noGrp="1"/>
          </p:cNvSpPr>
          <p:nvPr>
            <p:ph type="dt" sz="half" idx="10"/>
          </p:nvPr>
        </p:nvSpPr>
        <p:spPr>
          <a:xfrm>
            <a:off x="838200" y="6514286"/>
            <a:ext cx="2743200" cy="335525"/>
          </a:xfrm>
          <a:prstGeom prst="rect">
            <a:avLst/>
          </a:prstGeom>
        </p:spPr>
        <p:txBody>
          <a:bodyPr/>
          <a:lstStyle/>
          <a:p>
            <a:fld id="{17F47CE0-5509-430C-BE72-EA262CB2E4BD}" type="datetimeFigureOut">
              <a:rPr lang="en-CA" smtClean="0"/>
              <a:t>2024-09-05</a:t>
            </a:fld>
            <a:endParaRPr lang="en-CA"/>
          </a:p>
        </p:txBody>
      </p:sp>
      <p:sp>
        <p:nvSpPr>
          <p:cNvPr id="3" name="Footer Placeholder 2">
            <a:extLst>
              <a:ext uri="{FF2B5EF4-FFF2-40B4-BE49-F238E27FC236}">
                <a16:creationId xmlns:a16="http://schemas.microsoft.com/office/drawing/2014/main" id="{91DE8E9C-8C3B-4080-81A2-D317123F0CC8}"/>
              </a:ext>
            </a:extLst>
          </p:cNvPr>
          <p:cNvSpPr>
            <a:spLocks noGrp="1"/>
          </p:cNvSpPr>
          <p:nvPr>
            <p:ph type="ftr" sz="quarter" idx="11"/>
          </p:nvPr>
        </p:nvSpPr>
        <p:spPr>
          <a:xfrm>
            <a:off x="4038600" y="6514286"/>
            <a:ext cx="4114800" cy="335525"/>
          </a:xfrm>
          <a:prstGeom prst="rect">
            <a:avLst/>
          </a:prstGeom>
        </p:spPr>
        <p:txBody>
          <a:bodyPr/>
          <a:lstStyle/>
          <a:p>
            <a:endParaRPr lang="en-CA"/>
          </a:p>
        </p:txBody>
      </p:sp>
      <p:sp>
        <p:nvSpPr>
          <p:cNvPr id="4" name="Slide Number Placeholder 3">
            <a:extLst>
              <a:ext uri="{FF2B5EF4-FFF2-40B4-BE49-F238E27FC236}">
                <a16:creationId xmlns:a16="http://schemas.microsoft.com/office/drawing/2014/main" id="{9A7CCE25-F2DE-4547-8CBA-8D164A657F29}"/>
              </a:ext>
            </a:extLst>
          </p:cNvPr>
          <p:cNvSpPr>
            <a:spLocks noGrp="1"/>
          </p:cNvSpPr>
          <p:nvPr>
            <p:ph type="sldNum" sz="quarter" idx="12"/>
          </p:nvPr>
        </p:nvSpPr>
        <p:spPr>
          <a:xfrm>
            <a:off x="8610600" y="6514286"/>
            <a:ext cx="2743200" cy="335525"/>
          </a:xfrm>
          <a:prstGeom prst="rect">
            <a:avLst/>
          </a:prstGeom>
        </p:spPr>
        <p:txBody>
          <a:bodyPr/>
          <a:lstStyle/>
          <a:p>
            <a:fld id="{115E7A3B-5097-470E-BF33-71AA6A02D719}" type="slidenum">
              <a:rPr lang="en-CA" smtClean="0"/>
              <a:t>‹#›</a:t>
            </a:fld>
            <a:endParaRPr lang="en-CA"/>
          </a:p>
        </p:txBody>
      </p:sp>
    </p:spTree>
    <p:extLst>
      <p:ext uri="{BB962C8B-B14F-4D97-AF65-F5344CB8AC3E}">
        <p14:creationId xmlns:p14="http://schemas.microsoft.com/office/powerpoint/2010/main" val="959543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8366-A0F8-4C97-B9D0-BBBE29E85D41}"/>
              </a:ext>
            </a:extLst>
          </p:cNvPr>
          <p:cNvSpPr>
            <a:spLocks noGrp="1"/>
          </p:cNvSpPr>
          <p:nvPr>
            <p:ph type="title"/>
          </p:nvPr>
        </p:nvSpPr>
        <p:spPr>
          <a:xfrm>
            <a:off x="839788" y="987424"/>
            <a:ext cx="3932237" cy="1069975"/>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724D7DD2-4C4D-492C-A21B-C3A4C11245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2C7C0719-CE2B-4C39-AC4A-2E70FCF5CB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44A76B-4C72-4894-8BD3-5DC5334297A4}"/>
              </a:ext>
            </a:extLst>
          </p:cNvPr>
          <p:cNvSpPr>
            <a:spLocks noGrp="1"/>
          </p:cNvSpPr>
          <p:nvPr>
            <p:ph type="dt" sz="half" idx="10"/>
          </p:nvPr>
        </p:nvSpPr>
        <p:spPr>
          <a:xfrm>
            <a:off x="838200" y="6514286"/>
            <a:ext cx="2743200" cy="335525"/>
          </a:xfrm>
          <a:prstGeom prst="rect">
            <a:avLst/>
          </a:prstGeom>
        </p:spPr>
        <p:txBody>
          <a:bodyPr/>
          <a:lstStyle/>
          <a:p>
            <a:fld id="{17F47CE0-5509-430C-BE72-EA262CB2E4BD}" type="datetimeFigureOut">
              <a:rPr lang="en-CA" smtClean="0"/>
              <a:t>2024-09-05</a:t>
            </a:fld>
            <a:endParaRPr lang="en-CA"/>
          </a:p>
        </p:txBody>
      </p:sp>
      <p:sp>
        <p:nvSpPr>
          <p:cNvPr id="6" name="Footer Placeholder 5">
            <a:extLst>
              <a:ext uri="{FF2B5EF4-FFF2-40B4-BE49-F238E27FC236}">
                <a16:creationId xmlns:a16="http://schemas.microsoft.com/office/drawing/2014/main" id="{453CBA1D-B5AE-45CE-8C62-708E18ED1D51}"/>
              </a:ext>
            </a:extLst>
          </p:cNvPr>
          <p:cNvSpPr>
            <a:spLocks noGrp="1"/>
          </p:cNvSpPr>
          <p:nvPr>
            <p:ph type="ftr" sz="quarter" idx="11"/>
          </p:nvPr>
        </p:nvSpPr>
        <p:spPr>
          <a:xfrm>
            <a:off x="4038600" y="6514286"/>
            <a:ext cx="4114800" cy="335525"/>
          </a:xfrm>
          <a:prstGeom prst="rect">
            <a:avLst/>
          </a:prstGeom>
        </p:spPr>
        <p:txBody>
          <a:bodyPr/>
          <a:lstStyle/>
          <a:p>
            <a:endParaRPr lang="en-CA"/>
          </a:p>
        </p:txBody>
      </p:sp>
      <p:sp>
        <p:nvSpPr>
          <p:cNvPr id="7" name="Slide Number Placeholder 6">
            <a:extLst>
              <a:ext uri="{FF2B5EF4-FFF2-40B4-BE49-F238E27FC236}">
                <a16:creationId xmlns:a16="http://schemas.microsoft.com/office/drawing/2014/main" id="{9C936D7E-2629-48B6-B98A-4C610119FEFE}"/>
              </a:ext>
            </a:extLst>
          </p:cNvPr>
          <p:cNvSpPr>
            <a:spLocks noGrp="1"/>
          </p:cNvSpPr>
          <p:nvPr>
            <p:ph type="sldNum" sz="quarter" idx="12"/>
          </p:nvPr>
        </p:nvSpPr>
        <p:spPr>
          <a:xfrm>
            <a:off x="8610600" y="6514286"/>
            <a:ext cx="2743200" cy="335525"/>
          </a:xfrm>
          <a:prstGeom prst="rect">
            <a:avLst/>
          </a:prstGeom>
        </p:spPr>
        <p:txBody>
          <a:bodyPr/>
          <a:lstStyle/>
          <a:p>
            <a:fld id="{115E7A3B-5097-470E-BF33-71AA6A02D719}" type="slidenum">
              <a:rPr lang="en-CA" smtClean="0"/>
              <a:t>‹#›</a:t>
            </a:fld>
            <a:endParaRPr lang="en-CA"/>
          </a:p>
        </p:txBody>
      </p:sp>
    </p:spTree>
    <p:extLst>
      <p:ext uri="{BB962C8B-B14F-4D97-AF65-F5344CB8AC3E}">
        <p14:creationId xmlns:p14="http://schemas.microsoft.com/office/powerpoint/2010/main" val="1940462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856DD-85F7-40BF-AD6A-8CC45FA3EAF7}"/>
              </a:ext>
            </a:extLst>
          </p:cNvPr>
          <p:cNvSpPr>
            <a:spLocks noGrp="1"/>
          </p:cNvSpPr>
          <p:nvPr>
            <p:ph type="title"/>
          </p:nvPr>
        </p:nvSpPr>
        <p:spPr>
          <a:xfrm>
            <a:off x="839788" y="987424"/>
            <a:ext cx="3932237" cy="1069975"/>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54A83E46-FDC5-4F10-B724-AADFABB78E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F0CC63C5-C2ED-4F9A-B51E-5952CAC8FA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12DEEC-BCC4-41DD-BD90-3938B822B24C}"/>
              </a:ext>
            </a:extLst>
          </p:cNvPr>
          <p:cNvSpPr>
            <a:spLocks noGrp="1"/>
          </p:cNvSpPr>
          <p:nvPr>
            <p:ph type="dt" sz="half" idx="10"/>
          </p:nvPr>
        </p:nvSpPr>
        <p:spPr>
          <a:xfrm>
            <a:off x="838200" y="6514286"/>
            <a:ext cx="2743200" cy="335525"/>
          </a:xfrm>
          <a:prstGeom prst="rect">
            <a:avLst/>
          </a:prstGeom>
        </p:spPr>
        <p:txBody>
          <a:bodyPr/>
          <a:lstStyle/>
          <a:p>
            <a:fld id="{17F47CE0-5509-430C-BE72-EA262CB2E4BD}" type="datetimeFigureOut">
              <a:rPr lang="en-CA" smtClean="0"/>
              <a:t>2024-09-05</a:t>
            </a:fld>
            <a:endParaRPr lang="en-CA"/>
          </a:p>
        </p:txBody>
      </p:sp>
      <p:sp>
        <p:nvSpPr>
          <p:cNvPr id="6" name="Footer Placeholder 5">
            <a:extLst>
              <a:ext uri="{FF2B5EF4-FFF2-40B4-BE49-F238E27FC236}">
                <a16:creationId xmlns:a16="http://schemas.microsoft.com/office/drawing/2014/main" id="{C1563AB1-9A4A-40F3-AFB2-7E9BC01B98CB}"/>
              </a:ext>
            </a:extLst>
          </p:cNvPr>
          <p:cNvSpPr>
            <a:spLocks noGrp="1"/>
          </p:cNvSpPr>
          <p:nvPr>
            <p:ph type="ftr" sz="quarter" idx="11"/>
          </p:nvPr>
        </p:nvSpPr>
        <p:spPr>
          <a:xfrm>
            <a:off x="4038600" y="6514286"/>
            <a:ext cx="4114800" cy="335525"/>
          </a:xfrm>
          <a:prstGeom prst="rect">
            <a:avLst/>
          </a:prstGeom>
        </p:spPr>
        <p:txBody>
          <a:bodyPr/>
          <a:lstStyle/>
          <a:p>
            <a:endParaRPr lang="en-CA"/>
          </a:p>
        </p:txBody>
      </p:sp>
      <p:sp>
        <p:nvSpPr>
          <p:cNvPr id="7" name="Slide Number Placeholder 6">
            <a:extLst>
              <a:ext uri="{FF2B5EF4-FFF2-40B4-BE49-F238E27FC236}">
                <a16:creationId xmlns:a16="http://schemas.microsoft.com/office/drawing/2014/main" id="{3EC396D1-9308-4BD5-B554-054D4C13EA45}"/>
              </a:ext>
            </a:extLst>
          </p:cNvPr>
          <p:cNvSpPr>
            <a:spLocks noGrp="1"/>
          </p:cNvSpPr>
          <p:nvPr>
            <p:ph type="sldNum" sz="quarter" idx="12"/>
          </p:nvPr>
        </p:nvSpPr>
        <p:spPr>
          <a:xfrm>
            <a:off x="8610600" y="6514286"/>
            <a:ext cx="2743200" cy="335525"/>
          </a:xfrm>
          <a:prstGeom prst="rect">
            <a:avLst/>
          </a:prstGeom>
        </p:spPr>
        <p:txBody>
          <a:bodyPr/>
          <a:lstStyle/>
          <a:p>
            <a:fld id="{115E7A3B-5097-470E-BF33-71AA6A02D719}" type="slidenum">
              <a:rPr lang="en-CA" smtClean="0"/>
              <a:t>‹#›</a:t>
            </a:fld>
            <a:endParaRPr lang="en-CA"/>
          </a:p>
        </p:txBody>
      </p:sp>
    </p:spTree>
    <p:extLst>
      <p:ext uri="{BB962C8B-B14F-4D97-AF65-F5344CB8AC3E}">
        <p14:creationId xmlns:p14="http://schemas.microsoft.com/office/powerpoint/2010/main" val="1528104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1916A9D-04F5-4BCC-BF3D-E7302456F463}"/>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0" y="-2"/>
            <a:ext cx="12192001" cy="6858000"/>
          </a:xfrm>
          <a:prstGeom prst="rect">
            <a:avLst/>
          </a:prstGeom>
        </p:spPr>
      </p:pic>
      <p:sp>
        <p:nvSpPr>
          <p:cNvPr id="2" name="Title Placeholder 1">
            <a:extLst>
              <a:ext uri="{FF2B5EF4-FFF2-40B4-BE49-F238E27FC236}">
                <a16:creationId xmlns:a16="http://schemas.microsoft.com/office/drawing/2014/main" id="{1084DCFD-5C2F-4F08-B2DD-3B3B6505989A}"/>
              </a:ext>
            </a:extLst>
          </p:cNvPr>
          <p:cNvSpPr>
            <a:spLocks noGrp="1"/>
          </p:cNvSpPr>
          <p:nvPr>
            <p:ph type="title"/>
          </p:nvPr>
        </p:nvSpPr>
        <p:spPr>
          <a:xfrm>
            <a:off x="838200" y="994611"/>
            <a:ext cx="10515600" cy="696077"/>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2837F56A-5D87-4344-803A-18CC69A07903}"/>
              </a:ext>
            </a:extLst>
          </p:cNvPr>
          <p:cNvSpPr>
            <a:spLocks noGrp="1"/>
          </p:cNvSpPr>
          <p:nvPr>
            <p:ph type="body" idx="1"/>
          </p:nvPr>
        </p:nvSpPr>
        <p:spPr>
          <a:xfrm>
            <a:off x="838200" y="1825625"/>
            <a:ext cx="10515600" cy="36768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3680167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crdcn.ca/a-propos/partenaires/?lang=fr" TargetMode="External"/><Relationship Id="rId2" Type="http://schemas.openxmlformats.org/officeDocument/2006/relationships/hyperlink" Target="https://crdcn.ca/a-propos/a-propos-du-rccdr/?lang=fr" TargetMode="External"/><Relationship Id="rId1" Type="http://schemas.openxmlformats.org/officeDocument/2006/relationships/slideLayout" Target="../slideLayouts/slideLayout3.xml"/><Relationship Id="rId4" Type="http://schemas.openxmlformats.org/officeDocument/2006/relationships/hyperlink" Target="https://crdcn.ca/initiatives/evenements-ressources/?lang=fr"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crdcn.ca/publications-data/ensembles-de-donnees/?lang=f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statcan.gc.ca/fr/microdonnees/centres-donnees/acces" TargetMode="External"/><Relationship Id="rId2" Type="http://schemas.openxmlformats.org/officeDocument/2006/relationships/hyperlink" Target="https://crdcn.ca/publications-data/acceder-aux-donnees-des-cdr/?lang=fr"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8" Type="http://schemas.openxmlformats.org/officeDocument/2006/relationships/hyperlink" Target="https://www.statcan.gc.ca/en/microdata/pumf" TargetMode="External"/><Relationship Id="rId3" Type="http://schemas.openxmlformats.org/officeDocument/2006/relationships/hyperlink" Target="https://us4.list-manage.com/subscribe?u=c3b811df1cf083f6ae6fb612b&amp;id=499c54b27e" TargetMode="External"/><Relationship Id="rId7" Type="http://schemas.openxmlformats.org/officeDocument/2006/relationships/hyperlink" Target="https://www.statcan.gc.ca/fr/microdonnees/idd" TargetMode="External"/><Relationship Id="rId2" Type="http://schemas.openxmlformats.org/officeDocument/2006/relationships/hyperlink" Target="https://crdcn.ca/?lang=fr" TargetMode="External"/><Relationship Id="rId1" Type="http://schemas.openxmlformats.org/officeDocument/2006/relationships/slideLayout" Target="../slideLayouts/slideLayout2.xml"/><Relationship Id="rId6" Type="http://schemas.openxmlformats.org/officeDocument/2006/relationships/hyperlink" Target="https://www.statcan.gc.ca/fr/microdonnees/adtr" TargetMode="External"/><Relationship Id="rId5" Type="http://schemas.openxmlformats.org/officeDocument/2006/relationships/hyperlink" Target="https://crdcn.ca/publications/?lang=fr" TargetMode="External"/><Relationship Id="rId4" Type="http://schemas.openxmlformats.org/officeDocument/2006/relationships/hyperlink" Target="https://crdcn.ca/initiatives/evenements-ressources/?lang=fr" TargetMode="External"/><Relationship Id="rId9" Type="http://schemas.openxmlformats.org/officeDocument/2006/relationships/hyperlink" Target="https://www.statcan.gc.ca/fr/concepts/inde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695795"/>
            <a:ext cx="9144000" cy="2518758"/>
          </a:xfrm>
        </p:spPr>
        <p:txBody>
          <a:bodyPr anchor="ctr">
            <a:normAutofit/>
          </a:bodyPr>
          <a:lstStyle/>
          <a:p>
            <a:r>
              <a:rPr lang="en-US" sz="5400" dirty="0"/>
              <a:t>RCCDR 101 – </a:t>
            </a:r>
            <a:r>
              <a:rPr lang="en-US" sz="5400" dirty="0" err="1"/>
              <a:t>Psychologie</a:t>
            </a:r>
            <a:r>
              <a:rPr lang="en-US" sz="5400" dirty="0"/>
              <a:t> ​</a:t>
            </a:r>
          </a:p>
        </p:txBody>
      </p:sp>
      <p:sp>
        <p:nvSpPr>
          <p:cNvPr id="3" name="Subtitle 2"/>
          <p:cNvSpPr>
            <a:spLocks noGrp="1"/>
          </p:cNvSpPr>
          <p:nvPr>
            <p:ph type="subTitle" idx="1"/>
          </p:nvPr>
        </p:nvSpPr>
        <p:spPr>
          <a:xfrm>
            <a:off x="1523999" y="3668234"/>
            <a:ext cx="9374155" cy="1099710"/>
          </a:xfrm>
        </p:spPr>
        <p:txBody>
          <a:bodyPr>
            <a:normAutofit fontScale="92500" lnSpcReduction="10000"/>
          </a:bodyPr>
          <a:lstStyle/>
          <a:p>
            <a:r>
              <a:rPr lang="fr-CA" sz="2800"/>
              <a:t>Utiliser le Centre de données de recherche du campus pour vos recherches et faire partie de la communauté de recherche du RCCDR</a:t>
            </a:r>
            <a:endParaRPr lang="en-US"/>
          </a:p>
        </p:txBody>
      </p:sp>
    </p:spTree>
    <p:extLst>
      <p:ext uri="{BB962C8B-B14F-4D97-AF65-F5344CB8AC3E}">
        <p14:creationId xmlns:p14="http://schemas.microsoft.com/office/powerpoint/2010/main" val="2495587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40218" y="2061050"/>
            <a:ext cx="11696425" cy="4183347"/>
          </a:xfrm>
        </p:spPr>
        <p:txBody>
          <a:bodyPr vert="horz" lIns="91440" tIns="45720" rIns="91440" bIns="45720" rtlCol="0" anchor="t">
            <a:normAutofit/>
          </a:bodyPr>
          <a:lstStyle/>
          <a:p>
            <a:pPr marL="342900" indent="-342900">
              <a:buFont typeface="Arial" panose="020B0604020202020204" pitchFamily="34" charset="0"/>
              <a:buChar char="•"/>
            </a:pPr>
            <a:r>
              <a:rPr lang="fr-CA" sz="1700" dirty="0">
                <a:solidFill>
                  <a:schemeClr val="tx1"/>
                </a:solidFill>
              </a:rPr>
              <a:t>Le </a:t>
            </a:r>
            <a:r>
              <a:rPr lang="fr-CA" sz="1700" dirty="0">
                <a:solidFill>
                  <a:schemeClr val="tx1"/>
                </a:solidFill>
                <a:hlinkClick r:id="rId2">
                  <a:extLst>
                    <a:ext uri="{A12FA001-AC4F-418D-AE19-62706E023703}">
                      <ahyp:hlinkClr xmlns:ahyp="http://schemas.microsoft.com/office/drawing/2018/hyperlinkcolor" val="tx"/>
                    </a:ext>
                  </a:extLst>
                </a:hlinkClick>
              </a:rPr>
              <a:t>Réseau des Centres de données de recherche du Canada</a:t>
            </a:r>
            <a:r>
              <a:rPr lang="fr-CA" sz="1700" dirty="0">
                <a:solidFill>
                  <a:schemeClr val="tx1"/>
                </a:solidFill>
              </a:rPr>
              <a:t> (RCCDR) offre un accès unique aux microdonnées de Statistique Canada, entre autres,* dans des Centres de données de recherche (CDR) sur </a:t>
            </a:r>
            <a:r>
              <a:rPr lang="fr-CA" sz="1700" dirty="0">
                <a:solidFill>
                  <a:schemeClr val="tx1"/>
                </a:solidFill>
                <a:hlinkClick r:id="rId3">
                  <a:extLst>
                    <a:ext uri="{A12FA001-AC4F-418D-AE19-62706E023703}">
                      <ahyp:hlinkClr xmlns:ahyp="http://schemas.microsoft.com/office/drawing/2018/hyperlinkcolor" val="tx"/>
                    </a:ext>
                  </a:extLst>
                </a:hlinkClick>
              </a:rPr>
              <a:t>33 campus à travers le pays</a:t>
            </a:r>
            <a:r>
              <a:rPr lang="fr-CA" sz="1700" dirty="0">
                <a:solidFill>
                  <a:schemeClr val="tx1"/>
                </a:solidFill>
              </a:rPr>
              <a:t>.</a:t>
            </a:r>
            <a:endParaRPr lang="en-US" sz="1700" dirty="0">
              <a:solidFill>
                <a:schemeClr val="tx1"/>
              </a:solidFill>
            </a:endParaRPr>
          </a:p>
          <a:p>
            <a:pPr marL="342900" indent="-342900">
              <a:buFont typeface="Arial" panose="020B0604020202020204" pitchFamily="34" charset="0"/>
              <a:buChar char="•"/>
            </a:pPr>
            <a:r>
              <a:rPr lang="fr-CA" sz="1700" dirty="0">
                <a:solidFill>
                  <a:schemeClr val="tx1"/>
                </a:solidFill>
                <a:ea typeface="+mn-lt"/>
                <a:cs typeface="+mn-lt"/>
              </a:rPr>
              <a:t>Un CDR est une installation sécurisée où les chercheurs ont accès à des microdonnées individuelles détaillées. De plus en plus, les CDR sont les dépositaires de fichiers administratifs de diverses provenances (impôts, assurance-emploi, aide sociale et dossiers d’hospitalisation).</a:t>
            </a:r>
            <a:endParaRPr lang="en-US" sz="1700" dirty="0">
              <a:solidFill>
                <a:schemeClr val="tx1"/>
              </a:solidFill>
              <a:ea typeface="+mn-lt"/>
              <a:cs typeface="+mn-lt"/>
            </a:endParaRPr>
          </a:p>
          <a:p>
            <a:pPr marL="342900" lvl="0" indent="-342900">
              <a:buFont typeface="Arial" panose="020B0604020202020204" pitchFamily="34" charset="0"/>
              <a:buChar char="•"/>
            </a:pPr>
            <a:r>
              <a:rPr lang="fr-CA" sz="1700" dirty="0">
                <a:solidFill>
                  <a:schemeClr val="tx1"/>
                </a:solidFill>
              </a:rPr>
              <a:t>Les données individuelles sont protégées : (1) les noms et les numéros d’identification sont supprimés ; (2) l’accès aux données n’est autorisé que sur des systèmes sécurisés sans accès à Internet ; (3) les chercheurs suivent une formation sur la confidentialité et la vie privée et, grâce à une « analyse de divulgation », le personnel de Statistique Canada s’assure qu'aucun individu, ménage ou entreprise ne puisse être identifié.</a:t>
            </a:r>
            <a:endParaRPr lang="en-US" sz="1700" dirty="0">
              <a:solidFill>
                <a:schemeClr val="tx1"/>
              </a:solidFill>
              <a:ea typeface="+mn-lt"/>
              <a:cs typeface="+mn-lt"/>
            </a:endParaRPr>
          </a:p>
          <a:p>
            <a:pPr marL="342900" indent="-342900">
              <a:buFont typeface="Arial" panose="020B0604020202020204" pitchFamily="34" charset="0"/>
              <a:buChar char="•"/>
            </a:pPr>
            <a:r>
              <a:rPr lang="fr-CA" sz="1700" dirty="0">
                <a:solidFill>
                  <a:schemeClr val="tx1"/>
                </a:solidFill>
                <a:ea typeface="+mn-lt"/>
                <a:cs typeface="+mn-lt"/>
              </a:rPr>
              <a:t>Le RCCDR est également un lieu de formation et de réseautage avec vos collègues </a:t>
            </a:r>
            <a:br>
              <a:rPr lang="fr-CA" sz="1700" dirty="0">
                <a:ea typeface="+mn-lt"/>
                <a:cs typeface="+mn-lt"/>
              </a:rPr>
            </a:br>
            <a:r>
              <a:rPr lang="fr-CA" sz="1700" dirty="0">
                <a:solidFill>
                  <a:schemeClr val="tx1"/>
                </a:solidFill>
                <a:ea typeface="+mn-lt"/>
                <a:cs typeface="+mn-lt"/>
              </a:rPr>
              <a:t>chercheurs. Il y a une conférence annuelle du RCCDR et des événements spécifiques </a:t>
            </a:r>
            <a:br>
              <a:rPr lang="fr-CA" sz="1700" dirty="0">
                <a:ea typeface="+mn-lt"/>
                <a:cs typeface="+mn-lt"/>
              </a:rPr>
            </a:br>
            <a:r>
              <a:rPr lang="fr-CA" sz="1700" dirty="0">
                <a:solidFill>
                  <a:schemeClr val="tx1"/>
                </a:solidFill>
                <a:ea typeface="+mn-lt"/>
                <a:cs typeface="+mn-lt"/>
              </a:rPr>
              <a:t>au CDR dans de nombreuses universités. Consultez notre </a:t>
            </a:r>
            <a:r>
              <a:rPr lang="fr-CA" sz="1700" dirty="0">
                <a:solidFill>
                  <a:schemeClr val="tx1"/>
                </a:solidFill>
                <a:hlinkClick r:id="rId4">
                  <a:extLst>
                    <a:ext uri="{A12FA001-AC4F-418D-AE19-62706E023703}">
                      <ahyp:hlinkClr xmlns:ahyp="http://schemas.microsoft.com/office/drawing/2018/hyperlinkcolor" val="tx"/>
                    </a:ext>
                  </a:extLst>
                </a:hlinkClick>
              </a:rPr>
              <a:t>calendrier des événements</a:t>
            </a:r>
            <a:r>
              <a:rPr lang="fr-CA" sz="1700" dirty="0">
                <a:solidFill>
                  <a:schemeClr val="tx1"/>
                </a:solidFill>
                <a:ea typeface="+mn-lt"/>
                <a:cs typeface="+mn-lt"/>
              </a:rPr>
              <a:t> </a:t>
            </a:r>
            <a:br>
              <a:rPr lang="fr-CA" sz="1700" dirty="0">
                <a:ea typeface="+mn-lt"/>
                <a:cs typeface="+mn-lt"/>
              </a:rPr>
            </a:br>
            <a:r>
              <a:rPr lang="fr-CA" sz="1700" dirty="0">
                <a:solidFill>
                  <a:schemeClr val="tx1"/>
                </a:solidFill>
                <a:ea typeface="+mn-lt"/>
                <a:cs typeface="+mn-lt"/>
              </a:rPr>
              <a:t>pour trouver celui qui vous intéresse.</a:t>
            </a:r>
          </a:p>
        </p:txBody>
      </p:sp>
      <p:sp>
        <p:nvSpPr>
          <p:cNvPr id="6" name="TextBox 5">
            <a:extLst>
              <a:ext uri="{FF2B5EF4-FFF2-40B4-BE49-F238E27FC236}">
                <a16:creationId xmlns:a16="http://schemas.microsoft.com/office/drawing/2014/main" id="{4D999EA1-7F60-84CB-ED7A-088051796554}"/>
              </a:ext>
            </a:extLst>
          </p:cNvPr>
          <p:cNvSpPr txBox="1"/>
          <p:nvPr/>
        </p:nvSpPr>
        <p:spPr>
          <a:xfrm>
            <a:off x="619433" y="975852"/>
            <a:ext cx="11346425"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CA" sz="3200" dirty="0">
                <a:latin typeface="Arial"/>
                <a:cs typeface="Arial"/>
              </a:rPr>
              <a:t>Qu'est-ce que le RCCDR et en quoi les données accessibles via le CDR sont-elles uniques ?</a:t>
            </a:r>
            <a:endParaRPr lang="en-US" dirty="0"/>
          </a:p>
        </p:txBody>
      </p:sp>
      <p:sp>
        <p:nvSpPr>
          <p:cNvPr id="2" name="TextBox 1">
            <a:extLst>
              <a:ext uri="{FF2B5EF4-FFF2-40B4-BE49-F238E27FC236}">
                <a16:creationId xmlns:a16="http://schemas.microsoft.com/office/drawing/2014/main" id="{AAB8A52B-BCBD-3FC8-138D-572A6958C7BF}"/>
              </a:ext>
            </a:extLst>
          </p:cNvPr>
          <p:cNvSpPr txBox="1"/>
          <p:nvPr/>
        </p:nvSpPr>
        <p:spPr>
          <a:xfrm>
            <a:off x="808462" y="5928732"/>
            <a:ext cx="8092399" cy="492443"/>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CA" sz="1200" dirty="0"/>
              <a:t>*Les données proviennent de Statistique </a:t>
            </a:r>
            <a:r>
              <a:rPr lang="fr-CA" sz="1400" dirty="0"/>
              <a:t>Canada</a:t>
            </a:r>
            <a:r>
              <a:rPr lang="fr-CA" sz="1200" dirty="0"/>
              <a:t>, de l'ICIS, de l'IRCC, de l'EDSC, du ministère</a:t>
            </a:r>
            <a:r>
              <a:rPr lang="fr-CA" sz="1100" dirty="0"/>
              <a:t> </a:t>
            </a:r>
            <a:r>
              <a:rPr lang="fr-CA" sz="1200" dirty="0"/>
              <a:t>d</a:t>
            </a:r>
            <a:r>
              <a:rPr lang="fr-CA" sz="1400" dirty="0"/>
              <a:t>e</a:t>
            </a:r>
            <a:r>
              <a:rPr lang="fr-CA" sz="1200" dirty="0"/>
              <a:t> l'éducation de la Colombie-Britannique, du MSSCC de l'Ontario et d'autres sources.</a:t>
            </a:r>
          </a:p>
        </p:txBody>
      </p:sp>
    </p:spTree>
    <p:extLst>
      <p:ext uri="{BB962C8B-B14F-4D97-AF65-F5344CB8AC3E}">
        <p14:creationId xmlns:p14="http://schemas.microsoft.com/office/powerpoint/2010/main" val="190867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C6C2C5F0-C38A-43D0-8ED4-E2CAEC3744CC}"/>
              </a:ext>
            </a:extLst>
          </p:cNvPr>
          <p:cNvSpPr txBox="1">
            <a:spLocks/>
          </p:cNvSpPr>
          <p:nvPr/>
        </p:nvSpPr>
        <p:spPr>
          <a:xfrm>
            <a:off x="745374" y="986424"/>
            <a:ext cx="11446626" cy="1080035"/>
          </a:xfrm>
          <a:prstGeom prst="rect">
            <a:avLst/>
          </a:prstGeom>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A" sz="3600" dirty="0"/>
              <a:t>Catégorisation des domaines des microdonnées de Statistique Canada</a:t>
            </a:r>
            <a:endParaRPr lang="en-US" sz="3600" dirty="0"/>
          </a:p>
        </p:txBody>
      </p:sp>
      <p:sp>
        <p:nvSpPr>
          <p:cNvPr id="2" name="Content Placeholder 2">
            <a:extLst>
              <a:ext uri="{FF2B5EF4-FFF2-40B4-BE49-F238E27FC236}">
                <a16:creationId xmlns:a16="http://schemas.microsoft.com/office/drawing/2014/main" id="{305367F1-D46F-2751-CB3C-FE0CF1AFA44D}"/>
              </a:ext>
            </a:extLst>
          </p:cNvPr>
          <p:cNvSpPr txBox="1">
            <a:spLocks/>
          </p:cNvSpPr>
          <p:nvPr/>
        </p:nvSpPr>
        <p:spPr>
          <a:xfrm>
            <a:off x="745374" y="2066459"/>
            <a:ext cx="11074052" cy="4400329"/>
          </a:xfrm>
          <a:prstGeom prst="rect">
            <a:avLst/>
          </a:prstGeom>
        </p:spPr>
        <p:txBody>
          <a:bodyPr numCol="3">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Adultes âgés et vieillissement démographique</a:t>
            </a:r>
          </a:p>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Agriculture et alimentation</a:t>
            </a:r>
          </a:p>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Commerce de détail et de gros</a:t>
            </a:r>
          </a:p>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Commerce international</a:t>
            </a:r>
          </a:p>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Comptes économiques</a:t>
            </a:r>
          </a:p>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Construction</a:t>
            </a:r>
          </a:p>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Crime et justice</a:t>
            </a:r>
          </a:p>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Économie et société numériques</a:t>
            </a:r>
          </a:p>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Éducation, formation et apprentissage</a:t>
            </a:r>
          </a:p>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Énergie</a:t>
            </a:r>
          </a:p>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Enfants et jeunes</a:t>
            </a:r>
          </a:p>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Environnement</a:t>
            </a:r>
          </a:p>
          <a:p>
            <a:pPr marL="23040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Fabrication</a:t>
            </a:r>
          </a:p>
          <a:p>
            <a:pPr marL="23040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Familles, ménages et état matrimonial</a:t>
            </a:r>
          </a:p>
          <a:p>
            <a:pPr marL="23040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Gouvernement</a:t>
            </a:r>
          </a:p>
          <a:p>
            <a:pPr marL="23040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Immigration et diversité ethnoculturelle</a:t>
            </a:r>
          </a:p>
          <a:p>
            <a:pPr marL="23040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Langues</a:t>
            </a:r>
          </a:p>
          <a:p>
            <a:pPr marL="23040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Logement</a:t>
            </a:r>
          </a:p>
          <a:p>
            <a:pPr marL="23040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Méthodes statistiques</a:t>
            </a:r>
          </a:p>
          <a:p>
            <a:pPr marL="23040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Peuples autochtones</a:t>
            </a:r>
          </a:p>
          <a:p>
            <a:pPr marL="23040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Population et démographie</a:t>
            </a:r>
          </a:p>
          <a:p>
            <a:pPr marL="23040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Prix et indices des prix</a:t>
            </a:r>
          </a:p>
          <a:p>
            <a:pPr marL="23040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Rendement des entreprises et propriété</a:t>
            </a:r>
          </a:p>
          <a:p>
            <a:pPr marL="230400" marR="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Revenu, pensions, dépenses et richesse</a:t>
            </a:r>
          </a:p>
          <a:p>
            <a:pPr marL="230400" marR="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Santé</a:t>
            </a:r>
          </a:p>
          <a:p>
            <a:pPr marL="230400" marR="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Sciences et technologie</a:t>
            </a:r>
          </a:p>
          <a:p>
            <a:pPr marL="230400" marR="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Services aux entreprises et aux consommateurs et culture</a:t>
            </a:r>
          </a:p>
          <a:p>
            <a:pPr marL="230400" marR="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Société et communauté</a:t>
            </a:r>
          </a:p>
          <a:p>
            <a:pPr marL="230400" marR="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Transport</a:t>
            </a:r>
          </a:p>
          <a:p>
            <a:pPr marL="230400" marR="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Travail</a:t>
            </a:r>
          </a:p>
          <a:p>
            <a:pPr marL="230400" marR="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Voyages et </a:t>
            </a:r>
            <a:br>
              <a:rPr lang="fr-CA" sz="1800" spc="-10">
                <a:cs typeface="Times New Roman" panose="02020603050405020304" pitchFamily="18" charset="0"/>
              </a:rPr>
            </a:br>
            <a:r>
              <a:rPr lang="fr-CA" sz="1800" spc="-10">
                <a:cs typeface="Times New Roman" panose="02020603050405020304" pitchFamily="18" charset="0"/>
              </a:rPr>
              <a:t>tourisme</a:t>
            </a:r>
          </a:p>
          <a:p>
            <a:pPr marL="230400" marR="0" lvl="0" indent="-230400">
              <a:lnSpc>
                <a:spcPct val="100000"/>
              </a:lnSpc>
              <a:spcAft>
                <a:spcPts val="0"/>
              </a:spcAft>
              <a:buClr>
                <a:srgbClr val="63656A"/>
              </a:buClr>
              <a:buSzPts val="2000"/>
              <a:buFont typeface="Arial" panose="020B0604020202020204" pitchFamily="34" charset="0"/>
              <a:buChar char="•"/>
              <a:tabLst>
                <a:tab pos="294640" algn="l"/>
              </a:tabLst>
            </a:pPr>
            <a:endParaRPr lang="en-US" sz="1800">
              <a:effectLst/>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478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722DA-C4A8-4239-B2A5-BD42FABBE811}"/>
              </a:ext>
            </a:extLst>
          </p:cNvPr>
          <p:cNvSpPr>
            <a:spLocks noGrp="1"/>
          </p:cNvSpPr>
          <p:nvPr>
            <p:ph type="title"/>
          </p:nvPr>
        </p:nvSpPr>
        <p:spPr>
          <a:xfrm>
            <a:off x="838200" y="994611"/>
            <a:ext cx="10515600" cy="1315096"/>
          </a:xfrm>
        </p:spPr>
        <p:txBody>
          <a:bodyPr>
            <a:noAutofit/>
          </a:bodyPr>
          <a:lstStyle/>
          <a:p>
            <a:r>
              <a:rPr lang="fr-CA" sz="3600"/>
              <a:t>Exemples de fichiers de données disponibles par le biais du RCCDR</a:t>
            </a:r>
            <a:endParaRPr lang="en-CA" sz="3600"/>
          </a:p>
        </p:txBody>
      </p:sp>
      <p:sp>
        <p:nvSpPr>
          <p:cNvPr id="3" name="Content Placeholder 2">
            <a:extLst>
              <a:ext uri="{FF2B5EF4-FFF2-40B4-BE49-F238E27FC236}">
                <a16:creationId xmlns:a16="http://schemas.microsoft.com/office/drawing/2014/main" id="{A7E84257-0949-4D5F-9286-AF03DE492130}"/>
              </a:ext>
            </a:extLst>
          </p:cNvPr>
          <p:cNvSpPr>
            <a:spLocks noGrp="1"/>
          </p:cNvSpPr>
          <p:nvPr>
            <p:ph idx="1"/>
          </p:nvPr>
        </p:nvSpPr>
        <p:spPr>
          <a:xfrm>
            <a:off x="838200" y="2215299"/>
            <a:ext cx="10515600" cy="3484250"/>
          </a:xfrm>
        </p:spPr>
        <p:txBody>
          <a:bodyPr vert="horz" lIns="91440" tIns="45720" rIns="91440" bIns="45720" rtlCol="0" anchor="t">
            <a:noAutofit/>
          </a:bodyPr>
          <a:lstStyle/>
          <a:p>
            <a:pPr marL="0" indent="0">
              <a:buNone/>
            </a:pPr>
            <a:r>
              <a:rPr lang="en-US" sz="1600" u="sng" dirty="0" err="1"/>
              <a:t>Exempl</a:t>
            </a:r>
            <a:r>
              <a:rPr lang="fr-CA" sz="1600" u="sng" dirty="0"/>
              <a:t>es de données d’enquête :</a:t>
            </a:r>
          </a:p>
          <a:p>
            <a:pPr lvl="0"/>
            <a:r>
              <a:rPr lang="fr-CA" sz="1600" dirty="0"/>
              <a:t>Enquête auprès des peuples autochtones (EAPA), Enquête sur la santé dans les collectivités canadienne (ESCC), Enquête canadienne sur l’incapacité (ECI), Enquête sociale Générale (ESG), Enquête sur les ménages et l’environnement (EME), Enquête sur la population active (EPA), Sondage auprès des fonctionnaires fédéraux (SAFF), L'Enquête auprès des jeunes en transition (EJET)</a:t>
            </a:r>
          </a:p>
          <a:p>
            <a:pPr marL="0" indent="0">
              <a:buNone/>
            </a:pPr>
            <a:r>
              <a:rPr lang="fr-CA" sz="1600" u="sng" dirty="0"/>
              <a:t>Exemples de fichiers administratifs :</a:t>
            </a:r>
          </a:p>
          <a:p>
            <a:pPr lvl="0"/>
            <a:r>
              <a:rPr lang="fr-CA" sz="1600" dirty="0"/>
              <a:t>Cohorte canadienne de naissance, Registre canadien du cancer (RCC), Cohortes santé et environnement du recensement canadien (</a:t>
            </a:r>
            <a:r>
              <a:rPr lang="fr-CA" sz="1600" dirty="0" err="1"/>
              <a:t>CSERCan</a:t>
            </a:r>
            <a:r>
              <a:rPr lang="fr-CA" sz="1600" dirty="0"/>
              <a:t>), Recensement, Base de données sur les congés des patients (BDCP), Statistiques sur le programme d’assurance-emploi, Plateforme longitudinale entre l’éducation et le marché du travail (PLEMT), Recensement détaillé GUSS-FFT1, Base de données sur l’immigration (BDIM), Statistiques de l’état civil</a:t>
            </a:r>
          </a:p>
          <a:p>
            <a:pPr marL="0" indent="0">
              <a:buNone/>
            </a:pPr>
            <a:r>
              <a:rPr lang="fr-CA" sz="1600" u="sng" dirty="0"/>
              <a:t>Exemples de données d’enquête et administratives liées :</a:t>
            </a:r>
          </a:p>
          <a:p>
            <a:pPr lvl="0"/>
            <a:r>
              <a:rPr lang="en-US" sz="1600" dirty="0"/>
              <a:t>ESCC-BDCP-BDIM, ELIA, ELIC (RCC, BCDECD), ELNEJ (T1), ENSP (T1, BCDECD), </a:t>
            </a:r>
            <a:br>
              <a:rPr lang="en-US" sz="1600" dirty="0"/>
            </a:br>
            <a:r>
              <a:rPr lang="en-US" sz="1600" dirty="0"/>
              <a:t>EDTR (T1/ BCDECD /RCC), EJET (FFT1)</a:t>
            </a:r>
          </a:p>
          <a:p>
            <a:pPr marL="0" indent="0">
              <a:buNone/>
            </a:pPr>
            <a:r>
              <a:rPr lang="en-US" sz="1600" dirty="0"/>
              <a:t> </a:t>
            </a:r>
            <a:r>
              <a:rPr lang="fr-CA" sz="1600" i="1" dirty="0"/>
              <a:t> Plus de </a:t>
            </a:r>
            <a:r>
              <a:rPr lang="fr-CA" sz="1600" i="1" u="sng" dirty="0">
                <a:solidFill>
                  <a:srgbClr val="0070C0"/>
                </a:solidFill>
                <a:hlinkClick r:id="rId2"/>
              </a:rPr>
              <a:t>300 fichiers de données</a:t>
            </a:r>
            <a:r>
              <a:rPr lang="fr-CA" sz="1600" i="1" dirty="0">
                <a:solidFill>
                  <a:schemeClr val="bg2">
                    <a:lumMod val="25000"/>
                  </a:schemeClr>
                </a:solidFill>
              </a:rPr>
              <a:t> </a:t>
            </a:r>
            <a:r>
              <a:rPr lang="fr-CA" sz="1600" i="1" dirty="0"/>
              <a:t>sont disponibles</a:t>
            </a:r>
            <a:endParaRPr lang="en-US" sz="1600" dirty="0"/>
          </a:p>
          <a:p>
            <a:pPr marL="0" indent="0">
              <a:buNone/>
            </a:pPr>
            <a:endParaRPr lang="en-CA" sz="1600" dirty="0"/>
          </a:p>
        </p:txBody>
      </p:sp>
    </p:spTree>
    <p:extLst>
      <p:ext uri="{BB962C8B-B14F-4D97-AF65-F5344CB8AC3E}">
        <p14:creationId xmlns:p14="http://schemas.microsoft.com/office/powerpoint/2010/main" val="3305332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177A8-D1E7-18A0-A5A5-E2069B6ACD2B}"/>
              </a:ext>
            </a:extLst>
          </p:cNvPr>
          <p:cNvSpPr>
            <a:spLocks noGrp="1"/>
          </p:cNvSpPr>
          <p:nvPr>
            <p:ph type="title"/>
          </p:nvPr>
        </p:nvSpPr>
        <p:spPr/>
        <p:txBody>
          <a:bodyPr/>
          <a:lstStyle/>
          <a:p>
            <a:r>
              <a:rPr lang="fr-FR" dirty="0">
                <a:ea typeface="+mj-lt"/>
                <a:cs typeface="+mj-lt"/>
              </a:rPr>
              <a:t>Recherche en psychologie dans les CDR​</a:t>
            </a:r>
            <a:endParaRPr lang="en-US" dirty="0"/>
          </a:p>
        </p:txBody>
      </p:sp>
      <p:sp>
        <p:nvSpPr>
          <p:cNvPr id="3" name="Content Placeholder 2">
            <a:extLst>
              <a:ext uri="{FF2B5EF4-FFF2-40B4-BE49-F238E27FC236}">
                <a16:creationId xmlns:a16="http://schemas.microsoft.com/office/drawing/2014/main" id="{85DEA669-067C-CD99-C576-DF641A8C75A3}"/>
              </a:ext>
            </a:extLst>
          </p:cNvPr>
          <p:cNvSpPr>
            <a:spLocks noGrp="1"/>
          </p:cNvSpPr>
          <p:nvPr>
            <p:ph idx="1"/>
          </p:nvPr>
        </p:nvSpPr>
        <p:spPr>
          <a:xfrm>
            <a:off x="838200" y="1825625"/>
            <a:ext cx="10515600" cy="4098158"/>
          </a:xfrm>
        </p:spPr>
        <p:txBody>
          <a:bodyPr vert="horz" lIns="91440" tIns="45720" rIns="91440" bIns="45720" rtlCol="0" anchor="t">
            <a:noAutofit/>
          </a:bodyPr>
          <a:lstStyle/>
          <a:p>
            <a:pPr>
              <a:lnSpc>
                <a:spcPct val="100000"/>
              </a:lnSpc>
              <a:spcBef>
                <a:spcPts val="0"/>
              </a:spcBef>
              <a:spcAft>
                <a:spcPts val="1200"/>
              </a:spcAft>
            </a:pPr>
            <a:r>
              <a:rPr lang="en-US" sz="1800" i="1" dirty="0">
                <a:latin typeface="+mj-lt"/>
                <a:cs typeface="Times New Roman" panose="02020603050405020304" pitchFamily="18" charset="0"/>
              </a:rPr>
              <a:t>The Canadian Journal of Psychiatry</a:t>
            </a:r>
            <a:r>
              <a:rPr lang="en-US" sz="1800" dirty="0">
                <a:latin typeface="+mj-lt"/>
                <a:ea typeface="+mn-lt"/>
                <a:cs typeface="+mn-lt"/>
              </a:rPr>
              <a:t> </a:t>
            </a:r>
            <a:r>
              <a:rPr lang="en-US" sz="1800" dirty="0">
                <a:ea typeface="+mn-lt"/>
                <a:cs typeface="+mn-lt"/>
              </a:rPr>
              <a:t>– “Food Insecurity is Associated with Poor Mental Health in Canadian Children and Adolescents” (Sharifi </a:t>
            </a:r>
            <a:r>
              <a:rPr lang="en-US" sz="1800" i="1" dirty="0">
                <a:ea typeface="+mn-lt"/>
                <a:cs typeface="+mn-lt"/>
              </a:rPr>
              <a:t>et al.</a:t>
            </a:r>
            <a:r>
              <a:rPr lang="en-US" sz="1800" dirty="0">
                <a:ea typeface="+mn-lt"/>
                <a:cs typeface="+mn-lt"/>
              </a:rPr>
              <a:t>, 2024)</a:t>
            </a:r>
          </a:p>
          <a:p>
            <a:pPr>
              <a:lnSpc>
                <a:spcPct val="100000"/>
              </a:lnSpc>
              <a:spcBef>
                <a:spcPts val="0"/>
              </a:spcBef>
              <a:spcAft>
                <a:spcPts val="1200"/>
              </a:spcAft>
            </a:pPr>
            <a:r>
              <a:rPr lang="en-US" sz="1800" i="1" dirty="0">
                <a:latin typeface="+mj-lt"/>
                <a:cs typeface="Times New Roman" panose="02020603050405020304" pitchFamily="18" charset="0"/>
              </a:rPr>
              <a:t>European Child &amp; Adolescent Psychiatry </a:t>
            </a:r>
            <a:r>
              <a:rPr lang="en-US" sz="1800" dirty="0">
                <a:ea typeface="+mn-lt"/>
                <a:cs typeface="+mn-lt"/>
              </a:rPr>
              <a:t>– “Childhood Behavioral Problems are Associated with the Intergenerational Transmission of Low Education: A 16-year Population-Based Study” (</a:t>
            </a:r>
            <a:r>
              <a:rPr lang="en-US" sz="1800" dirty="0" err="1">
                <a:ea typeface="+mn-lt"/>
                <a:cs typeface="+mn-lt"/>
              </a:rPr>
              <a:t>Vanzella</a:t>
            </a:r>
            <a:r>
              <a:rPr lang="en-US" sz="1800" dirty="0">
                <a:ea typeface="+mn-lt"/>
                <a:cs typeface="+mn-lt"/>
              </a:rPr>
              <a:t>-Yang </a:t>
            </a:r>
            <a:r>
              <a:rPr lang="en-US" sz="1800" i="1" dirty="0">
                <a:ea typeface="+mn-lt"/>
                <a:cs typeface="+mn-lt"/>
              </a:rPr>
              <a:t>et al</a:t>
            </a:r>
            <a:r>
              <a:rPr lang="en-US" sz="1800" dirty="0">
                <a:ea typeface="+mn-lt"/>
                <a:cs typeface="+mn-lt"/>
              </a:rPr>
              <a:t>., 2023)</a:t>
            </a:r>
          </a:p>
          <a:p>
            <a:pPr>
              <a:lnSpc>
                <a:spcPct val="100000"/>
              </a:lnSpc>
              <a:spcBef>
                <a:spcPts val="0"/>
              </a:spcBef>
              <a:spcAft>
                <a:spcPts val="1200"/>
              </a:spcAft>
            </a:pPr>
            <a:r>
              <a:rPr lang="en-CA" sz="1800" i="1" dirty="0">
                <a:effectLst/>
                <a:latin typeface="+mj-lt"/>
                <a:ea typeface="Times New Roman" panose="02020603050405020304" pitchFamily="18" charset="0"/>
                <a:cs typeface="Times New Roman" panose="02020603050405020304" pitchFamily="18" charset="0"/>
              </a:rPr>
              <a:t>Neurology</a:t>
            </a:r>
            <a:r>
              <a:rPr lang="en-CA" sz="180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1800" dirty="0">
                <a:ea typeface="+mn-lt"/>
                <a:cs typeface="+mn-lt"/>
              </a:rPr>
              <a:t>–</a:t>
            </a:r>
            <a:r>
              <a:rPr lang="en-US" sz="1800" dirty="0">
                <a:ea typeface="+mn-lt"/>
                <a:cs typeface="Arial"/>
              </a:rPr>
              <a:t> </a:t>
            </a:r>
            <a:r>
              <a:rPr lang="en-US" sz="1800" dirty="0">
                <a:ea typeface="+mn-lt"/>
                <a:cs typeface="+mn-lt"/>
              </a:rPr>
              <a:t>"Association Between Peer Victimization, Gender Diversity, Mental Health, and Recurrent Headaches in Adolescents: A Canadian Population-Based Study" (</a:t>
            </a:r>
            <a:r>
              <a:rPr lang="de-DE" sz="1800" dirty="0">
                <a:ea typeface="+mn-lt"/>
                <a:cs typeface="+mn-lt"/>
              </a:rPr>
              <a:t>Nilles, Williams, Patten, Pringsheim and Orr</a:t>
            </a:r>
            <a:r>
              <a:rPr lang="en-US" sz="1800" dirty="0">
                <a:ea typeface="+mn-lt"/>
                <a:cs typeface="+mn-lt"/>
              </a:rPr>
              <a:t>, 2023)</a:t>
            </a:r>
          </a:p>
          <a:p>
            <a:pPr>
              <a:lnSpc>
                <a:spcPct val="100000"/>
              </a:lnSpc>
              <a:spcBef>
                <a:spcPts val="0"/>
              </a:spcBef>
              <a:spcAft>
                <a:spcPts val="1200"/>
              </a:spcAft>
            </a:pPr>
            <a:r>
              <a:rPr lang="en-US" sz="1800" i="1" dirty="0">
                <a:latin typeface="+mj-lt"/>
                <a:cs typeface="Times New Roman" panose="02020603050405020304" pitchFamily="18" charset="0"/>
              </a:rPr>
              <a:t>Nutrients</a:t>
            </a:r>
            <a:r>
              <a:rPr lang="en-US" sz="1800" dirty="0">
                <a:ea typeface="+mn-lt"/>
                <a:cs typeface="+mn-lt"/>
              </a:rPr>
              <a:t> – “Self-Reported Lifetime History of Eating Disorders and Mortality in the General Population: A Canadian Population Survey with Record Linkage” (</a:t>
            </a:r>
            <a:r>
              <a:rPr lang="en-US" sz="1800" dirty="0" err="1">
                <a:ea typeface="+mn-lt"/>
                <a:cs typeface="+mn-lt"/>
              </a:rPr>
              <a:t>Pedram</a:t>
            </a:r>
            <a:r>
              <a:rPr lang="en-US" sz="1800" dirty="0">
                <a:ea typeface="+mn-lt"/>
                <a:cs typeface="+mn-lt"/>
              </a:rPr>
              <a:t> </a:t>
            </a:r>
            <a:r>
              <a:rPr lang="en-US" sz="1800" i="1" dirty="0">
                <a:ea typeface="+mn-lt"/>
                <a:cs typeface="+mn-lt"/>
              </a:rPr>
              <a:t>et al.</a:t>
            </a:r>
            <a:r>
              <a:rPr lang="en-US" sz="1800" dirty="0">
                <a:ea typeface="+mn-lt"/>
                <a:cs typeface="+mn-lt"/>
              </a:rPr>
              <a:t>,</a:t>
            </a:r>
            <a:r>
              <a:rPr lang="en-US" sz="1800" i="1" dirty="0">
                <a:ea typeface="+mn-lt"/>
                <a:cs typeface="+mn-lt"/>
              </a:rPr>
              <a:t> </a:t>
            </a:r>
            <a:r>
              <a:rPr lang="en-US" sz="1800" dirty="0">
                <a:ea typeface="+mn-lt"/>
                <a:cs typeface="+mn-lt"/>
              </a:rPr>
              <a:t>2021)</a:t>
            </a:r>
          </a:p>
        </p:txBody>
      </p:sp>
    </p:spTree>
    <p:extLst>
      <p:ext uri="{BB962C8B-B14F-4D97-AF65-F5344CB8AC3E}">
        <p14:creationId xmlns:p14="http://schemas.microsoft.com/office/powerpoint/2010/main" val="3806665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4550" y="1029081"/>
            <a:ext cx="10515600" cy="985086"/>
          </a:xfrm>
        </p:spPr>
        <p:txBody>
          <a:bodyPr anchor="ctr">
            <a:normAutofit/>
          </a:bodyPr>
          <a:lstStyle/>
          <a:p>
            <a:pPr marL="66040" marR="0">
              <a:spcBef>
                <a:spcPts val="40"/>
              </a:spcBef>
              <a:spcAft>
                <a:spcPts val="0"/>
              </a:spcAft>
            </a:pPr>
            <a:r>
              <a:rPr lang="fr-CA" sz="3600" kern="0" dirty="0">
                <a:latin typeface="Arial" panose="020B0604020202020204" pitchFamily="34" charset="0"/>
                <a:ea typeface="Arial" panose="020B0604020202020204" pitchFamily="34" charset="0"/>
                <a:cs typeface="Times New Roman" panose="02020603050405020304" pitchFamily="18" charset="0"/>
              </a:rPr>
              <a:t>Le CDR sur le campus de l’université</a:t>
            </a:r>
            <a:endParaRPr lang="en-US" sz="3600" kern="0" dirty="0">
              <a:effectLst/>
              <a:latin typeface="Arial" panose="020B0604020202020204" pitchFamily="34" charset="0"/>
              <a:ea typeface="Arial" panose="020B0604020202020204" pitchFamily="34" charset="0"/>
              <a:cs typeface="Times New Roman" panose="02020603050405020304" pitchFamily="18" charset="0"/>
            </a:endParaRPr>
          </a:p>
        </p:txBody>
      </p:sp>
      <p:sp>
        <p:nvSpPr>
          <p:cNvPr id="3" name="Text Placeholder 2"/>
          <p:cNvSpPr>
            <a:spLocks noGrp="1"/>
          </p:cNvSpPr>
          <p:nvPr>
            <p:ph type="body" idx="1"/>
          </p:nvPr>
        </p:nvSpPr>
        <p:spPr>
          <a:xfrm>
            <a:off x="899946" y="1887166"/>
            <a:ext cx="12816417" cy="3247283"/>
          </a:xfrm>
        </p:spPr>
        <p:txBody>
          <a:bodyPr vert="horz" lIns="91440" tIns="45720" rIns="91440" bIns="45720" rtlCol="0" anchor="t">
            <a:noAutofit/>
          </a:bodyPr>
          <a:lstStyle/>
          <a:p>
            <a:pPr marL="230400" indent="-230400">
              <a:lnSpc>
                <a:spcPct val="100000"/>
              </a:lnSpc>
              <a:spcBef>
                <a:spcPts val="600"/>
              </a:spcBef>
            </a:pPr>
            <a:r>
              <a:rPr lang="en-US" sz="2000" spc="-10" dirty="0">
                <a:solidFill>
                  <a:schemeClr val="tx1"/>
                </a:solidFill>
                <a:ea typeface="Arial" panose="020B0604020202020204" pitchFamily="34" charset="0"/>
                <a:cs typeface="Times New Roman" panose="02020603050405020304" pitchFamily="18" charset="0"/>
              </a:rPr>
              <a:t>Emplacement sur le campus :</a:t>
            </a:r>
            <a:endParaRPr lang="en-US" sz="2000" dirty="0">
              <a:solidFill>
                <a:schemeClr val="tx1"/>
              </a:solidFill>
              <a:ea typeface="Arial" panose="020B0604020202020204" pitchFamily="34" charset="0"/>
              <a:cs typeface="Times New Roman" panose="02020603050405020304" pitchFamily="18" charset="0"/>
            </a:endParaRPr>
          </a:p>
          <a:p>
            <a:pPr marL="230400" lvl="0" indent="-230400">
              <a:lnSpc>
                <a:spcPct val="100000"/>
              </a:lnSpc>
              <a:spcBef>
                <a:spcPts val="600"/>
              </a:spcBef>
              <a:buClr>
                <a:srgbClr val="63656A"/>
              </a:buClr>
              <a:buSzPts val="2000"/>
              <a:buFont typeface="Arial" panose="020B0604020202020204" pitchFamily="34" charset="0"/>
              <a:buChar char="•"/>
              <a:tabLst>
                <a:tab pos="294640" algn="l"/>
              </a:tabLst>
            </a:pPr>
            <a:r>
              <a:rPr lang="fr-CA" sz="2000" spc="-25" dirty="0">
                <a:solidFill>
                  <a:schemeClr val="tx1"/>
                </a:solidFill>
                <a:highlight>
                  <a:srgbClr val="D3D3D3"/>
                </a:highlight>
                <a:ea typeface="Arial" panose="020B0604020202020204" pitchFamily="34" charset="0"/>
                <a:cs typeface="Times New Roman"/>
              </a:rPr>
              <a:t>[</a:t>
            </a:r>
            <a:r>
              <a:rPr lang="fr-CA" sz="2000" spc="-30" dirty="0">
                <a:solidFill>
                  <a:schemeClr val="tx1"/>
                </a:solidFill>
                <a:highlight>
                  <a:srgbClr val="D3D3D3"/>
                </a:highlight>
                <a:ea typeface="Arial" panose="020B0604020202020204" pitchFamily="34" charset="0"/>
                <a:cs typeface="Times New Roman"/>
              </a:rPr>
              <a:t>ajoutez la localisation sur votre campus</a:t>
            </a:r>
            <a:r>
              <a:rPr lang="fr-CA" sz="2000" spc="-5" dirty="0">
                <a:solidFill>
                  <a:schemeClr val="tx1"/>
                </a:solidFill>
                <a:highlight>
                  <a:srgbClr val="D3D3D3"/>
                </a:highlight>
                <a:ea typeface="Arial" panose="020B0604020202020204" pitchFamily="34" charset="0"/>
                <a:cs typeface="Times New Roman"/>
              </a:rPr>
              <a:t>]</a:t>
            </a:r>
            <a:endParaRPr lang="fr-CA" sz="2000" dirty="0">
              <a:solidFill>
                <a:schemeClr val="tx1"/>
              </a:solidFill>
              <a:highlight>
                <a:srgbClr val="D3D3D3"/>
              </a:highlight>
              <a:ea typeface="Arial" panose="020B0604020202020204" pitchFamily="34" charset="0"/>
              <a:cs typeface="Times New Roman"/>
            </a:endParaRPr>
          </a:p>
          <a:p>
            <a:pPr marL="230400" lvl="0" indent="-230400">
              <a:lnSpc>
                <a:spcPct val="100000"/>
              </a:lnSpc>
              <a:spcBef>
                <a:spcPts val="600"/>
              </a:spcBef>
              <a:buClr>
                <a:srgbClr val="63656A"/>
              </a:buClr>
              <a:buSzPts val="2000"/>
              <a:buFont typeface="Arial" panose="020B0604020202020204" pitchFamily="34" charset="0"/>
              <a:buChar char="•"/>
              <a:tabLst>
                <a:tab pos="294640" algn="l"/>
              </a:tabLst>
            </a:pPr>
            <a:r>
              <a:rPr lang="fr-CA" sz="2000" spc="-20" dirty="0">
                <a:solidFill>
                  <a:schemeClr val="tx1"/>
                </a:solidFill>
                <a:highlight>
                  <a:srgbClr val="D3D3D3"/>
                </a:highlight>
                <a:ea typeface="Arial" panose="020B0604020202020204" pitchFamily="34" charset="0"/>
                <a:cs typeface="Times New Roman"/>
              </a:rPr>
              <a:t>[</a:t>
            </a:r>
            <a:r>
              <a:rPr lang="fr-CA" sz="2000" spc="-25" dirty="0">
                <a:solidFill>
                  <a:schemeClr val="tx1"/>
                </a:solidFill>
                <a:highlight>
                  <a:srgbClr val="D3D3D3"/>
                </a:highlight>
                <a:ea typeface="Arial" panose="020B0604020202020204" pitchFamily="34" charset="0"/>
                <a:cs typeface="Times New Roman"/>
              </a:rPr>
              <a:t>ajoutez au site web de votre CDR, s’il en existe un</a:t>
            </a:r>
            <a:r>
              <a:rPr lang="fr-CA" sz="2000" spc="-20" dirty="0">
                <a:solidFill>
                  <a:schemeClr val="tx1"/>
                </a:solidFill>
                <a:highlight>
                  <a:srgbClr val="D3D3D3"/>
                </a:highlight>
                <a:ea typeface="Arial" panose="020B0604020202020204" pitchFamily="34" charset="0"/>
                <a:cs typeface="Times New Roman"/>
              </a:rPr>
              <a:t>]</a:t>
            </a:r>
            <a:endParaRPr lang="fr-CA" sz="2000" dirty="0">
              <a:solidFill>
                <a:schemeClr val="tx1"/>
              </a:solidFill>
              <a:highlight>
                <a:srgbClr val="D3D3D3"/>
              </a:highlight>
              <a:ea typeface="Arial" panose="020B0604020202020204" pitchFamily="34" charset="0"/>
              <a:cs typeface="Times New Roman"/>
            </a:endParaRPr>
          </a:p>
          <a:p>
            <a:pPr marL="230400" lvl="0" indent="-230400">
              <a:lnSpc>
                <a:spcPct val="100000"/>
              </a:lnSpc>
              <a:spcBef>
                <a:spcPts val="600"/>
              </a:spcBef>
              <a:buClr>
                <a:srgbClr val="63656A"/>
              </a:buClr>
              <a:buSzPts val="2000"/>
              <a:buFont typeface="Arial" panose="020B0604020202020204" pitchFamily="34" charset="0"/>
              <a:buChar char="•"/>
              <a:tabLst>
                <a:tab pos="294640" algn="l"/>
              </a:tabLst>
            </a:pPr>
            <a:r>
              <a:rPr lang="fr-CA" sz="2000" spc="-10" dirty="0">
                <a:solidFill>
                  <a:schemeClr val="tx1"/>
                </a:solidFill>
                <a:highlight>
                  <a:srgbClr val="D3D3D3"/>
                </a:highlight>
                <a:ea typeface="Arial" panose="020B0604020202020204" pitchFamily="34" charset="0"/>
                <a:cs typeface="Times New Roman"/>
              </a:rPr>
              <a:t>Bibliothécaire(s) de données à votre université : [ajoutez les informations ici]</a:t>
            </a:r>
            <a:r>
              <a:rPr lang="fr-CA" sz="2000" spc="105" dirty="0">
                <a:solidFill>
                  <a:schemeClr val="tx1"/>
                </a:solidFill>
                <a:ea typeface="Arial" panose="020B0604020202020204" pitchFamily="34" charset="0"/>
                <a:cs typeface="Times New Roman"/>
              </a:rPr>
              <a:t> </a:t>
            </a:r>
            <a:endParaRPr lang="fr-CA" sz="2000" spc="105" dirty="0">
              <a:solidFill>
                <a:schemeClr val="tx1"/>
              </a:solidFill>
              <a:ea typeface="Arial" panose="020B0604020202020204" pitchFamily="34" charset="0"/>
              <a:cs typeface="Times New Roman" panose="02020603050405020304" pitchFamily="18" charset="0"/>
            </a:endParaRPr>
          </a:p>
          <a:p>
            <a:pPr marL="230400" marR="4053840" lvl="0" indent="-230400">
              <a:lnSpc>
                <a:spcPct val="100000"/>
              </a:lnSpc>
              <a:spcBef>
                <a:spcPts val="600"/>
              </a:spcBef>
              <a:buClr>
                <a:srgbClr val="63656A"/>
              </a:buClr>
              <a:buSzPts val="2000"/>
              <a:buFont typeface="Arial" panose="020B0604020202020204" pitchFamily="34" charset="0"/>
              <a:buChar char="•"/>
              <a:tabLst>
                <a:tab pos="294640" algn="l"/>
              </a:tabLst>
            </a:pPr>
            <a:endParaRPr lang="en-US" sz="2000" spc="105" dirty="0">
              <a:solidFill>
                <a:schemeClr val="bg2">
                  <a:lumMod val="25000"/>
                </a:schemeClr>
              </a:solidFill>
              <a:ea typeface="Arial" panose="020B0604020202020204" pitchFamily="34" charset="0"/>
              <a:cs typeface="Times New Roman" panose="02020603050405020304" pitchFamily="18" charset="0"/>
            </a:endParaRPr>
          </a:p>
          <a:p>
            <a:pPr marL="230400" marR="4053840" indent="-230400">
              <a:lnSpc>
                <a:spcPct val="100000"/>
              </a:lnSpc>
              <a:spcBef>
                <a:spcPts val="600"/>
              </a:spcBef>
              <a:buClr>
                <a:srgbClr val="63656A"/>
              </a:buClr>
              <a:buSzPts val="2000"/>
              <a:tabLst>
                <a:tab pos="0" algn="l"/>
              </a:tabLst>
            </a:pPr>
            <a:r>
              <a:rPr lang="en-US" sz="2000" spc="-20" dirty="0">
                <a:solidFill>
                  <a:schemeClr val="bg2">
                    <a:lumMod val="25000"/>
                  </a:schemeClr>
                </a:solidFill>
                <a:ea typeface="Arial" panose="020B0604020202020204" pitchFamily="34" charset="0"/>
                <a:cs typeface="Times New Roman"/>
              </a:rPr>
              <a:t>	</a:t>
            </a:r>
            <a:r>
              <a:rPr lang="fr-CA" sz="2000" spc="-20" dirty="0">
                <a:solidFill>
                  <a:schemeClr val="tx1"/>
                </a:solidFill>
                <a:ea typeface="+mn-lt"/>
                <a:cs typeface="+mn-lt"/>
              </a:rPr>
              <a:t>Comment</a:t>
            </a:r>
            <a:r>
              <a:rPr lang="fr-CA" sz="2000" spc="-20" dirty="0">
                <a:solidFill>
                  <a:schemeClr val="bg2">
                    <a:lumMod val="25000"/>
                  </a:schemeClr>
                </a:solidFill>
                <a:ea typeface="+mn-lt"/>
                <a:cs typeface="+mn-lt"/>
              </a:rPr>
              <a:t> </a:t>
            </a:r>
            <a:r>
              <a:rPr lang="fr-CA" sz="2000" spc="-20" dirty="0">
                <a:solidFill>
                  <a:schemeClr val="bg2">
                    <a:lumMod val="25000"/>
                  </a:schemeClr>
                </a:solidFill>
                <a:ea typeface="+mn-lt"/>
                <a:cs typeface="+mn-lt"/>
                <a:hlinkClick r:id="rId2"/>
              </a:rPr>
              <a:t>accéder aux </a:t>
            </a:r>
            <a:r>
              <a:rPr lang="fr-CA" sz="2000" spc="-20" dirty="0" err="1">
                <a:solidFill>
                  <a:schemeClr val="bg2">
                    <a:lumMod val="25000"/>
                  </a:schemeClr>
                </a:solidFill>
                <a:ea typeface="+mn-lt"/>
                <a:cs typeface="+mn-lt"/>
                <a:hlinkClick r:id="rId2"/>
              </a:rPr>
              <a:t>microdonnées</a:t>
            </a:r>
            <a:r>
              <a:rPr lang="fr-CA" sz="2000" spc="-20" dirty="0">
                <a:solidFill>
                  <a:schemeClr val="bg2">
                    <a:lumMod val="25000"/>
                  </a:schemeClr>
                </a:solidFill>
                <a:ea typeface="+mn-lt"/>
                <a:cs typeface="+mn-lt"/>
                <a:hlinkClick r:id="rId2"/>
              </a:rPr>
              <a:t> de Statistique</a:t>
            </a:r>
            <a:r>
              <a:rPr lang="fr-CA" sz="2000" spc="-20" dirty="0">
                <a:solidFill>
                  <a:schemeClr val="bg2">
                    <a:lumMod val="25000"/>
                  </a:schemeClr>
                </a:solidFill>
                <a:ea typeface="+mn-lt"/>
                <a:cs typeface="+mn-lt"/>
                <a:hlinkClick r:id="rId2"/>
              </a:rPr>
              <a:t> </a:t>
            </a:r>
            <a:r>
              <a:rPr lang="fr-CA" sz="2000" spc="-20" dirty="0">
                <a:solidFill>
                  <a:schemeClr val="bg2">
                    <a:lumMod val="25000"/>
                  </a:schemeClr>
                </a:solidFill>
                <a:ea typeface="+mn-lt"/>
                <a:cs typeface="+mn-lt"/>
                <a:hlinkClick r:id="rId2"/>
              </a:rPr>
              <a:t>Canada dans les CDR:</a:t>
            </a:r>
            <a:r>
              <a:rPr lang="fr-CA" sz="2000" spc="-20" dirty="0">
                <a:solidFill>
                  <a:schemeClr val="bg2">
                    <a:lumMod val="25000"/>
                  </a:schemeClr>
                </a:solidFill>
                <a:ea typeface="+mn-lt"/>
                <a:cs typeface="+mn-lt"/>
              </a:rPr>
              <a:t> </a:t>
            </a:r>
            <a:endParaRPr lang="en-US" sz="2000" spc="-20" dirty="0">
              <a:solidFill>
                <a:schemeClr val="bg2">
                  <a:lumMod val="25000"/>
                </a:schemeClr>
              </a:solidFill>
              <a:ea typeface="+mn-lt"/>
              <a:cs typeface="+mn-lt"/>
            </a:endParaRPr>
          </a:p>
          <a:p>
            <a:pPr marL="230400" lvl="0" indent="-230400">
              <a:lnSpc>
                <a:spcPct val="100000"/>
              </a:lnSpc>
              <a:spcBef>
                <a:spcPts val="600"/>
              </a:spcBef>
              <a:buSzPts val="2000"/>
              <a:buAutoNum type="arabicPeriod"/>
              <a:tabLst>
                <a:tab pos="523240" algn="l"/>
              </a:tabLst>
            </a:pPr>
            <a:r>
              <a:rPr lang="fr-CA" sz="2000" spc="-20" dirty="0">
                <a:solidFill>
                  <a:schemeClr val="tx1"/>
                </a:solidFill>
                <a:ea typeface="Arial" panose="020B0604020202020204" pitchFamily="34" charset="0"/>
                <a:cs typeface="Arial"/>
              </a:rPr>
              <a:t>Assurez-vous que votre projet requiert des </a:t>
            </a:r>
            <a:r>
              <a:rPr lang="fr-CA" sz="2000" spc="-20" dirty="0" err="1">
                <a:solidFill>
                  <a:schemeClr val="tx1"/>
                </a:solidFill>
                <a:ea typeface="Arial" panose="020B0604020202020204" pitchFamily="34" charset="0"/>
                <a:cs typeface="Arial"/>
              </a:rPr>
              <a:t>microdonnées</a:t>
            </a:r>
            <a:endParaRPr lang="fr-CA" sz="2000" spc="-20" dirty="0">
              <a:solidFill>
                <a:schemeClr val="tx1"/>
              </a:solidFill>
              <a:ea typeface="Arial" panose="020B0604020202020204" pitchFamily="34" charset="0"/>
              <a:cs typeface="Arial"/>
            </a:endParaRPr>
          </a:p>
          <a:p>
            <a:pPr marL="230400" lvl="0" indent="-230400">
              <a:lnSpc>
                <a:spcPct val="100000"/>
              </a:lnSpc>
              <a:spcBef>
                <a:spcPts val="600"/>
              </a:spcBef>
              <a:buSzPts val="2000"/>
              <a:buAutoNum type="arabicPeriod"/>
              <a:tabLst>
                <a:tab pos="523240" algn="l"/>
              </a:tabLst>
            </a:pPr>
            <a:r>
              <a:rPr lang="fr-CA" sz="2000" spc="-20" dirty="0">
                <a:solidFill>
                  <a:schemeClr val="tx1"/>
                </a:solidFill>
                <a:ea typeface="Arial" panose="020B0604020202020204" pitchFamily="34" charset="0"/>
                <a:cs typeface="Arial"/>
              </a:rPr>
              <a:t>Rédigez une proposition de projet</a:t>
            </a:r>
          </a:p>
          <a:p>
            <a:pPr marL="230400" lvl="0" indent="-230400">
              <a:lnSpc>
                <a:spcPct val="100000"/>
              </a:lnSpc>
              <a:spcBef>
                <a:spcPts val="600"/>
              </a:spcBef>
              <a:buSzPts val="2000"/>
              <a:buAutoNum type="arabicPeriod"/>
              <a:tabLst>
                <a:tab pos="523240" algn="l"/>
                <a:tab pos="2926080" algn="l"/>
              </a:tabLst>
            </a:pPr>
            <a:r>
              <a:rPr lang="fr-CA" sz="2000" spc="-20" dirty="0">
                <a:solidFill>
                  <a:schemeClr val="tx1"/>
                </a:solidFill>
                <a:ea typeface="Arial" panose="020B0604020202020204" pitchFamily="34" charset="0"/>
                <a:cs typeface="Arial"/>
              </a:rPr>
              <a:t>Sollicitez une lettre de votre superviseur</a:t>
            </a:r>
          </a:p>
          <a:p>
            <a:pPr marL="230400" indent="-230400">
              <a:lnSpc>
                <a:spcPct val="100000"/>
              </a:lnSpc>
              <a:spcBef>
                <a:spcPts val="600"/>
              </a:spcBef>
              <a:buSzPts val="2000"/>
              <a:buAutoNum type="arabicPeriod"/>
              <a:tabLst>
                <a:tab pos="523240" algn="l"/>
              </a:tabLst>
            </a:pPr>
            <a:r>
              <a:rPr lang="fr-CA" sz="2000" spc="-20" dirty="0">
                <a:solidFill>
                  <a:schemeClr val="tx1"/>
                </a:solidFill>
                <a:ea typeface="Arial" panose="020B0604020202020204" pitchFamily="34" charset="0"/>
                <a:cs typeface="Arial"/>
              </a:rPr>
              <a:t>Téléversez vos documents sur le </a:t>
            </a:r>
            <a:r>
              <a:rPr lang="fr-CA" sz="2000" spc="-20" dirty="0">
                <a:solidFill>
                  <a:schemeClr val="tx1"/>
                </a:solidFill>
                <a:ea typeface="Arial" panose="020B0604020202020204" pitchFamily="34" charset="0"/>
                <a:cs typeface="Arial"/>
                <a:hlinkClick r:id="rId3"/>
              </a:rPr>
              <a:t>Portail d’accès aux </a:t>
            </a:r>
            <a:r>
              <a:rPr lang="fr-CA" sz="2000" spc="-20" dirty="0" err="1">
                <a:solidFill>
                  <a:schemeClr val="tx1"/>
                </a:solidFill>
                <a:ea typeface="Arial" panose="020B0604020202020204" pitchFamily="34" charset="0"/>
                <a:cs typeface="Arial"/>
                <a:hlinkClick r:id="rId3"/>
              </a:rPr>
              <a:t>microdonnées</a:t>
            </a:r>
            <a:r>
              <a:rPr lang="en-US" sz="2000" spc="-20" dirty="0">
                <a:solidFill>
                  <a:schemeClr val="tx1"/>
                </a:solidFill>
                <a:ea typeface="Arial" panose="020B0604020202020204" pitchFamily="34" charset="0"/>
                <a:cs typeface="Arial"/>
              </a:rPr>
              <a:t> </a:t>
            </a:r>
            <a:endParaRPr lang="en-US" sz="2000" dirty="0"/>
          </a:p>
        </p:txBody>
      </p:sp>
    </p:spTree>
    <p:extLst>
      <p:ext uri="{BB962C8B-B14F-4D97-AF65-F5344CB8AC3E}">
        <p14:creationId xmlns:p14="http://schemas.microsoft.com/office/powerpoint/2010/main" val="3722422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56ECB-02E2-4511-B736-73161C3E1FF1}"/>
              </a:ext>
            </a:extLst>
          </p:cNvPr>
          <p:cNvSpPr>
            <a:spLocks noGrp="1"/>
          </p:cNvSpPr>
          <p:nvPr>
            <p:ph type="title"/>
          </p:nvPr>
        </p:nvSpPr>
        <p:spPr>
          <a:xfrm>
            <a:off x="838200" y="1220753"/>
            <a:ext cx="10515600" cy="696077"/>
          </a:xfrm>
        </p:spPr>
        <p:txBody>
          <a:bodyPr>
            <a:normAutofit/>
          </a:bodyPr>
          <a:lstStyle/>
          <a:p>
            <a:r>
              <a:rPr lang="fr-CA" sz="3600" dirty="0"/>
              <a:t>En savoir plus sur le RCCDR</a:t>
            </a:r>
            <a:endParaRPr lang="en-CA" sz="3600" dirty="0"/>
          </a:p>
        </p:txBody>
      </p:sp>
      <p:sp>
        <p:nvSpPr>
          <p:cNvPr id="3" name="Content Placeholder 2">
            <a:extLst>
              <a:ext uri="{FF2B5EF4-FFF2-40B4-BE49-F238E27FC236}">
                <a16:creationId xmlns:a16="http://schemas.microsoft.com/office/drawing/2014/main" id="{B08CF2A0-62F8-40B0-BD18-F6D21C6C6C9D}"/>
              </a:ext>
            </a:extLst>
          </p:cNvPr>
          <p:cNvSpPr>
            <a:spLocks noGrp="1"/>
          </p:cNvSpPr>
          <p:nvPr>
            <p:ph idx="1"/>
          </p:nvPr>
        </p:nvSpPr>
        <p:spPr>
          <a:xfrm>
            <a:off x="838200" y="2035794"/>
            <a:ext cx="10515600" cy="3676817"/>
          </a:xfrm>
        </p:spPr>
        <p:txBody>
          <a:bodyPr vert="horz" lIns="91440" tIns="45720" rIns="91440" bIns="45720" rtlCol="0" anchor="t">
            <a:normAutofit/>
          </a:bodyPr>
          <a:lstStyle/>
          <a:p>
            <a:pPr marL="230400" indent="-230400">
              <a:lnSpc>
                <a:spcPct val="100000"/>
              </a:lnSpc>
              <a:buClr>
                <a:srgbClr val="63656A"/>
              </a:buClr>
              <a:buSzPts val="2000"/>
              <a:tabLst>
                <a:tab pos="294640" algn="l"/>
              </a:tabLst>
            </a:pPr>
            <a:r>
              <a:rPr lang="fr-RE" sz="2000" spc="-20" dirty="0">
                <a:ea typeface="Arial" panose="020B0604020202020204" pitchFamily="34" charset="0"/>
                <a:cs typeface="Times New Roman"/>
              </a:rPr>
              <a:t>Consultez</a:t>
            </a:r>
            <a:r>
              <a:rPr lang="en-US" sz="2000" spc="-20" dirty="0">
                <a:ea typeface="Arial" panose="020B0604020202020204" pitchFamily="34" charset="0"/>
                <a:cs typeface="Times New Roman"/>
              </a:rPr>
              <a:t> le </a:t>
            </a:r>
            <a:r>
              <a:rPr lang="en-US" sz="2000" spc="-335" dirty="0">
                <a:ea typeface="Arial" panose="020B0604020202020204" pitchFamily="34" charset="0"/>
                <a:cs typeface="Times New Roman"/>
              </a:rPr>
              <a:t> </a:t>
            </a:r>
            <a:r>
              <a:rPr lang="en-US" sz="2000" u="heavy" spc="-20" dirty="0">
                <a:uFill>
                  <a:solidFill>
                    <a:srgbClr val="48A1FA"/>
                  </a:solidFill>
                </a:uFill>
                <a:ea typeface="Arial" panose="020B0604020202020204" pitchFamily="34" charset="0"/>
                <a:cs typeface="Times New Roman"/>
                <a:hlinkClick r:id="rId2"/>
              </a:rPr>
              <a:t>site web</a:t>
            </a:r>
            <a:r>
              <a:rPr lang="en-US" sz="2000" spc="-10" dirty="0">
                <a:ea typeface="Arial" panose="020B0604020202020204" pitchFamily="34" charset="0"/>
                <a:cs typeface="Times New Roman"/>
              </a:rPr>
              <a:t> du RCCDR</a:t>
            </a:r>
          </a:p>
          <a:p>
            <a:pPr marL="230400" marR="0" lvl="0" indent="-230400">
              <a:lnSpc>
                <a:spcPct val="100000"/>
              </a:lnSpc>
              <a:spcAft>
                <a:spcPts val="0"/>
              </a:spcAft>
              <a:buClr>
                <a:srgbClr val="63656A"/>
              </a:buClr>
              <a:buSzPts val="2000"/>
              <a:buFont typeface="Arial" panose="020B0604020202020204" pitchFamily="34" charset="0"/>
              <a:buChar char="•"/>
              <a:tabLst>
                <a:tab pos="294640" algn="l"/>
              </a:tabLst>
            </a:pPr>
            <a:r>
              <a:rPr lang="fr-RE" sz="2000" spc="-10" dirty="0">
                <a:ea typeface="Arial" panose="020B0604020202020204" pitchFamily="34" charset="0"/>
                <a:cs typeface="Times New Roman"/>
              </a:rPr>
              <a:t>Inscrivez</a:t>
            </a:r>
            <a:r>
              <a:rPr lang="en-US" sz="2000" spc="-10" dirty="0">
                <a:ea typeface="Arial" panose="020B0604020202020204" pitchFamily="34" charset="0"/>
                <a:cs typeface="Times New Roman"/>
              </a:rPr>
              <a:t>-</a:t>
            </a:r>
            <a:r>
              <a:rPr lang="fr-ML" sz="2000" spc="-10" dirty="0">
                <a:ea typeface="Arial" panose="020B0604020202020204" pitchFamily="34" charset="0"/>
                <a:cs typeface="Times New Roman"/>
              </a:rPr>
              <a:t>vous</a:t>
            </a:r>
            <a:r>
              <a:rPr lang="en-US" sz="2000" spc="-10" dirty="0">
                <a:ea typeface="Arial" panose="020B0604020202020204" pitchFamily="34" charset="0"/>
                <a:cs typeface="Times New Roman"/>
              </a:rPr>
              <a:t> à la </a:t>
            </a:r>
            <a:r>
              <a:rPr lang="en-US" sz="2000" u="heavy" spc="-15" dirty="0">
                <a:uFill>
                  <a:solidFill>
                    <a:srgbClr val="48A1FA"/>
                  </a:solidFill>
                </a:uFill>
                <a:ea typeface="Arial" panose="020B0604020202020204" pitchFamily="34" charset="0"/>
                <a:cs typeface="Times New Roman"/>
                <a:hlinkClick r:id="rId3"/>
              </a:rPr>
              <a:t>newsle</a:t>
            </a:r>
            <a:r>
              <a:rPr lang="en-US" sz="2000" u="heavy" spc="-10" dirty="0">
                <a:uFill>
                  <a:solidFill>
                    <a:srgbClr val="48A1FA"/>
                  </a:solidFill>
                </a:uFill>
                <a:ea typeface="Arial" panose="020B0604020202020204" pitchFamily="34" charset="0"/>
                <a:cs typeface="Times New Roman"/>
                <a:hlinkClick r:id="rId3"/>
              </a:rPr>
              <a:t>tt</a:t>
            </a:r>
            <a:r>
              <a:rPr lang="en-US" sz="2000" u="heavy" spc="-15" dirty="0">
                <a:uFill>
                  <a:solidFill>
                    <a:srgbClr val="48A1FA"/>
                  </a:solidFill>
                </a:uFill>
                <a:ea typeface="Arial" panose="020B0604020202020204" pitchFamily="34" charset="0"/>
                <a:cs typeface="Times New Roman"/>
                <a:hlinkClick r:id="rId3"/>
              </a:rPr>
              <a:t>er du RCCDR</a:t>
            </a:r>
            <a:endParaRPr lang="en-US" sz="2000" dirty="0">
              <a:ea typeface="Arial" panose="020B0604020202020204" pitchFamily="34" charset="0"/>
              <a:cs typeface="Times New Roman"/>
            </a:endParaRPr>
          </a:p>
          <a:p>
            <a:pPr marL="230400" indent="-230400">
              <a:lnSpc>
                <a:spcPct val="100000"/>
              </a:lnSpc>
              <a:buClr>
                <a:srgbClr val="63656A"/>
              </a:buClr>
              <a:buSzPts val="2000"/>
              <a:tabLst>
                <a:tab pos="294640" algn="l"/>
              </a:tabLst>
            </a:pPr>
            <a:r>
              <a:rPr lang="fr-RE" sz="2000" spc="-10" dirty="0">
                <a:ea typeface="Arial" panose="020B0604020202020204" pitchFamily="34" charset="0"/>
                <a:cs typeface="Times New Roman"/>
              </a:rPr>
              <a:t>Par</a:t>
            </a:r>
            <a:r>
              <a:rPr lang="fr-RE" sz="2000" spc="-5" dirty="0">
                <a:ea typeface="Arial" panose="020B0604020202020204" pitchFamily="34" charset="0"/>
                <a:cs typeface="Times New Roman"/>
              </a:rPr>
              <a:t>tic</a:t>
            </a:r>
            <a:r>
              <a:rPr lang="fr-RE" sz="2000" spc="-10" dirty="0">
                <a:ea typeface="Arial" panose="020B0604020202020204" pitchFamily="34" charset="0"/>
                <a:cs typeface="Times New Roman"/>
              </a:rPr>
              <a:t>ipez</a:t>
            </a:r>
            <a:r>
              <a:rPr lang="en-US" sz="2000" spc="-10" dirty="0">
                <a:ea typeface="Arial" panose="020B0604020202020204" pitchFamily="34" charset="0"/>
                <a:cs typeface="Times New Roman"/>
              </a:rPr>
              <a:t> dans les </a:t>
            </a:r>
            <a:r>
              <a:rPr lang="en-US" sz="2000" dirty="0">
                <a:cs typeface="Times New Roman"/>
                <a:hlinkClick r:id="rId4"/>
              </a:rPr>
              <a:t>événements du RCCDR</a:t>
            </a:r>
            <a:endParaRPr lang="en-US" sz="2000" dirty="0">
              <a:cs typeface="Times New Roman"/>
            </a:endParaRPr>
          </a:p>
          <a:p>
            <a:pPr marL="230400" marR="0" lvl="0" indent="-230400">
              <a:lnSpc>
                <a:spcPct val="100000"/>
              </a:lnSpc>
              <a:spcAft>
                <a:spcPts val="0"/>
              </a:spcAft>
              <a:buClr>
                <a:srgbClr val="63656A"/>
              </a:buClr>
              <a:buSzPts val="2000"/>
              <a:buFont typeface="Arial" panose="020B0604020202020204" pitchFamily="34" charset="0"/>
              <a:buChar char="•"/>
              <a:tabLst>
                <a:tab pos="294640" algn="l"/>
              </a:tabLst>
            </a:pPr>
            <a:r>
              <a:rPr lang="fr-CA" sz="2000" dirty="0">
                <a:ea typeface="Arial" panose="020B0604020202020204" pitchFamily="34" charset="0"/>
                <a:cs typeface="Times New Roman"/>
              </a:rPr>
              <a:t>Recherchez parmi </a:t>
            </a:r>
            <a:r>
              <a:rPr lang="fr-CA" sz="2000" dirty="0">
                <a:ea typeface="Arial" panose="020B0604020202020204" pitchFamily="34" charset="0"/>
                <a:cs typeface="Times New Roman"/>
                <a:hlinkClick r:id="rId5"/>
              </a:rPr>
              <a:t>les publications et rapports</a:t>
            </a:r>
            <a:r>
              <a:rPr lang="fr-CA" sz="2000" dirty="0">
                <a:ea typeface="Arial" panose="020B0604020202020204" pitchFamily="34" charset="0"/>
                <a:cs typeface="Times New Roman"/>
              </a:rPr>
              <a:t> pour connaître le travail des plus de 2 000 chercheurs de la communauté du RCCDR</a:t>
            </a:r>
            <a:endParaRPr lang="en-US" sz="2000" dirty="0">
              <a:ea typeface="Arial" panose="020B0604020202020204" pitchFamily="34" charset="0"/>
              <a:cs typeface="Times New Roman"/>
            </a:endParaRPr>
          </a:p>
          <a:p>
            <a:pPr marL="230400" marR="0" lvl="0" indent="-230400">
              <a:lnSpc>
                <a:spcPct val="100000"/>
              </a:lnSpc>
              <a:spcAft>
                <a:spcPts val="0"/>
              </a:spcAft>
              <a:buClr>
                <a:srgbClr val="63656A"/>
              </a:buClr>
              <a:buSzPts val="2000"/>
              <a:buFont typeface="Arial" panose="020B0604020202020204" pitchFamily="34" charset="0"/>
              <a:buChar char="•"/>
              <a:tabLst>
                <a:tab pos="294640" algn="l"/>
              </a:tabLst>
            </a:pPr>
            <a:r>
              <a:rPr lang="fr-CA" sz="2000" dirty="0">
                <a:ea typeface="Arial" panose="020B0604020202020204" pitchFamily="34" charset="0"/>
                <a:cs typeface="Times New Roman"/>
              </a:rPr>
              <a:t>Apprenez-en davantage sur le </a:t>
            </a:r>
            <a:r>
              <a:rPr lang="fr-CA" sz="2000" dirty="0">
                <a:ea typeface="Arial" panose="020B0604020202020204" pitchFamily="34" charset="0"/>
                <a:cs typeface="Times New Roman"/>
                <a:hlinkClick r:id="rId6"/>
              </a:rPr>
              <a:t>continuum d’accès aux données</a:t>
            </a:r>
            <a:r>
              <a:rPr lang="en-CA" sz="2000" dirty="0"/>
              <a:t> (y </a:t>
            </a:r>
            <a:r>
              <a:rPr lang="fr-HT" sz="2000" dirty="0"/>
              <a:t>compris</a:t>
            </a:r>
            <a:r>
              <a:rPr lang="en-CA" sz="2000" dirty="0"/>
              <a:t> </a:t>
            </a:r>
            <a:r>
              <a:rPr lang="fr-FR" sz="2000" dirty="0">
                <a:hlinkClick r:id="rId7"/>
              </a:rPr>
              <a:t>Initiative de démocratisation des données</a:t>
            </a:r>
            <a:r>
              <a:rPr lang="en-CA" sz="2000" dirty="0"/>
              <a:t>, </a:t>
            </a:r>
            <a:r>
              <a:rPr lang="fr-FR" sz="2000" dirty="0">
                <a:hlinkClick r:id="rId6"/>
              </a:rPr>
              <a:t>Système d'accès à distance en temps réel</a:t>
            </a:r>
            <a:r>
              <a:rPr lang="fr-FR" sz="2000" dirty="0"/>
              <a:t> </a:t>
            </a:r>
            <a:r>
              <a:rPr lang="en-CA" sz="2000" dirty="0"/>
              <a:t>et </a:t>
            </a:r>
            <a:r>
              <a:rPr lang="fr-FR" sz="2000" dirty="0">
                <a:hlinkClick r:id="rId8"/>
              </a:rPr>
              <a:t>Collection de fichiers de microdonnées à grande diffusion</a:t>
            </a:r>
            <a:r>
              <a:rPr lang="en-CA" sz="2000" dirty="0"/>
              <a:t>)</a:t>
            </a:r>
            <a:r>
              <a:rPr lang="fr-CA" sz="2000" dirty="0">
                <a:ea typeface="Arial" panose="020B0604020202020204" pitchFamily="34" charset="0"/>
                <a:cs typeface="Times New Roman"/>
              </a:rPr>
              <a:t> et sur </a:t>
            </a:r>
            <a:r>
              <a:rPr lang="fr-CA" sz="2000" dirty="0">
                <a:ea typeface="Arial" panose="020B0604020202020204" pitchFamily="34" charset="0"/>
                <a:cs typeface="Times New Roman"/>
                <a:hlinkClick r:id="rId9"/>
              </a:rPr>
              <a:t>Statistique Canada</a:t>
            </a:r>
            <a:endParaRPr lang="en-US" sz="2000" dirty="0">
              <a:ea typeface="Arial" panose="020B0604020202020204" pitchFamily="34" charset="0"/>
              <a:cs typeface="Times New Roman"/>
            </a:endParaRPr>
          </a:p>
          <a:p>
            <a:pPr marL="230400" indent="-230400">
              <a:lnSpc>
                <a:spcPct val="100000"/>
              </a:lnSpc>
              <a:buNone/>
            </a:pPr>
            <a:endParaRPr lang="en-CA" sz="2000" dirty="0"/>
          </a:p>
        </p:txBody>
      </p:sp>
    </p:spTree>
    <p:extLst>
      <p:ext uri="{BB962C8B-B14F-4D97-AF65-F5344CB8AC3E}">
        <p14:creationId xmlns:p14="http://schemas.microsoft.com/office/powerpoint/2010/main" val="3781711414"/>
      </p:ext>
    </p:extLst>
  </p:cSld>
  <p:clrMapOvr>
    <a:masterClrMapping/>
  </p:clrMapOvr>
</p:sld>
</file>

<file path=ppt/theme/theme1.xml><?xml version="1.0" encoding="utf-8"?>
<a:theme xmlns:a="http://schemas.openxmlformats.org/drawingml/2006/main" name="Office Theme">
  <a:themeElements>
    <a:clrScheme name="CRDCN Colours">
      <a:dk1>
        <a:srgbClr val="63656A"/>
      </a:dk1>
      <a:lt1>
        <a:sysClr val="window" lastClr="FFFFFF"/>
      </a:lt1>
      <a:dk2>
        <a:srgbClr val="1F516E"/>
      </a:dk2>
      <a:lt2>
        <a:srgbClr val="E1E3E4"/>
      </a:lt2>
      <a:accent1>
        <a:srgbClr val="527CA6"/>
      </a:accent1>
      <a:accent2>
        <a:srgbClr val="FEC465"/>
      </a:accent2>
      <a:accent3>
        <a:srgbClr val="D7B5C6"/>
      </a:accent3>
      <a:accent4>
        <a:srgbClr val="85C0FB"/>
      </a:accent4>
      <a:accent5>
        <a:srgbClr val="C5E0B3"/>
      </a:accent5>
      <a:accent6>
        <a:srgbClr val="FEE599"/>
      </a:accent6>
      <a:hlink>
        <a:srgbClr val="48A1FA"/>
      </a:hlink>
      <a:folHlink>
        <a:srgbClr val="8EAADB"/>
      </a:folHlink>
    </a:clrScheme>
    <a:fontScheme name="CRDCN Fonts">
      <a:majorFont>
        <a:latin typeface="Arial"/>
        <a:ea typeface=""/>
        <a:cs typeface=""/>
      </a:majorFont>
      <a:minorFont>
        <a:latin typeface="Arial Nova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c9f1011f-09aa-438a-91e8-a3be1ebdc204">
      <UserInfo>
        <DisplayName/>
        <AccountId xsi:nil="true"/>
        <AccountType/>
      </UserInfo>
    </SharedWithUsers>
    <lcf76f155ced4ddcb4097134ff3c332f xmlns="6a4bcc66-5e39-4110-9353-c9a98f9b6b27">
      <Terms xmlns="http://schemas.microsoft.com/office/infopath/2007/PartnerControls"/>
    </lcf76f155ced4ddcb4097134ff3c332f>
    <TaxCatchAll xmlns="c9f1011f-09aa-438a-91e8-a3be1ebdc204" xsi:nil="true"/>
    <MediaLengthInSeconds xmlns="6a4bcc66-5e39-4110-9353-c9a98f9b6b2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417CCE3B9E2BF4C887E295A5737C2FE" ma:contentTypeVersion="17" ma:contentTypeDescription="Create a new document." ma:contentTypeScope="" ma:versionID="0f7f67ac62bcde7e5031c3a593d1f6f3">
  <xsd:schema xmlns:xsd="http://www.w3.org/2001/XMLSchema" xmlns:xs="http://www.w3.org/2001/XMLSchema" xmlns:p="http://schemas.microsoft.com/office/2006/metadata/properties" xmlns:ns2="6a4bcc66-5e39-4110-9353-c9a98f9b6b27" xmlns:ns3="c9f1011f-09aa-438a-91e8-a3be1ebdc204" targetNamespace="http://schemas.microsoft.com/office/2006/metadata/properties" ma:root="true" ma:fieldsID="99e084d2a782dc5a2983965808f91ee2" ns2:_="" ns3:_="">
    <xsd:import namespace="6a4bcc66-5e39-4110-9353-c9a98f9b6b27"/>
    <xsd:import namespace="c9f1011f-09aa-438a-91e8-a3be1ebdc20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3:SharedWithUsers" minOccurs="0"/>
                <xsd:element ref="ns3:SharedWithDetails" minOccurs="0"/>
                <xsd:element ref="ns2:lcf76f155ced4ddcb4097134ff3c332f" minOccurs="0"/>
                <xsd:element ref="ns3:TaxCatchAll"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4bcc66-5e39-4110-9353-c9a98f9b6b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e3badbea-0c6b-4d4f-9bff-f10d9c965206" ma:termSetId="09814cd3-568e-fe90-9814-8d621ff8fb84" ma:anchorId="fba54fb3-c3e1-fe81-a776-ca4b69148c4d" ma:open="true" ma:isKeyword="false">
      <xsd:complexType>
        <xsd:sequence>
          <xsd:element ref="pc:Terms" minOccurs="0" maxOccurs="1"/>
        </xsd:sequence>
      </xsd:complexType>
    </xsd:element>
    <xsd:element name="MediaLengthInSeconds" ma:index="22" nillable="true" ma:displayName="MediaLengthInSeconds" ma:hidden="true" ma:internalName="MediaLengthInSeconds" ma:readOnly="true">
      <xsd:simpleType>
        <xsd:restriction base="dms:Unknow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f1011f-09aa-438a-91e8-a3be1ebdc204"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48d9aac9-65da-47c1-9859-3385ec636fd5}" ma:internalName="TaxCatchAll" ma:showField="CatchAllData" ma:web="c9f1011f-09aa-438a-91e8-a3be1ebdc20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55E7EBE-8F52-41E7-AED3-CEA8B1FA5B00}">
  <ds:schemaRefs>
    <ds:schemaRef ds:uri="6a4bcc66-5e39-4110-9353-c9a98f9b6b27"/>
    <ds:schemaRef ds:uri="c9f1011f-09aa-438a-91e8-a3be1ebdc20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6BA29483-5E78-4541-AD2D-42735FF9999B}">
  <ds:schemaRefs>
    <ds:schemaRef ds:uri="http://schemas.microsoft.com/sharepoint/v3/contenttype/forms"/>
  </ds:schemaRefs>
</ds:datastoreItem>
</file>

<file path=customXml/itemProps3.xml><?xml version="1.0" encoding="utf-8"?>
<ds:datastoreItem xmlns:ds="http://schemas.openxmlformats.org/officeDocument/2006/customXml" ds:itemID="{B6BDCE9A-F00E-44BC-8BE4-D42F2A537F3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a4bcc66-5e39-4110-9353-c9a98f9b6b27"/>
    <ds:schemaRef ds:uri="c9f1011f-09aa-438a-91e8-a3be1ebdc20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TotalTime>
  <Words>912</Words>
  <Application>Microsoft Office PowerPoint</Application>
  <PresentationFormat>Widescreen</PresentationFormat>
  <Paragraphs>70</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Aptos</vt:lpstr>
      <vt:lpstr>Arial</vt:lpstr>
      <vt:lpstr>Arial Nova Light</vt:lpstr>
      <vt:lpstr>Times New Roman</vt:lpstr>
      <vt:lpstr>Office Theme</vt:lpstr>
      <vt:lpstr>RCCDR 101 – Psychologie ​</vt:lpstr>
      <vt:lpstr>PowerPoint Presentation</vt:lpstr>
      <vt:lpstr>PowerPoint Presentation</vt:lpstr>
      <vt:lpstr>Exemples de fichiers de données disponibles par le biais du RCCDR</vt:lpstr>
      <vt:lpstr>Recherche en psychologie dans les CDR​</vt:lpstr>
      <vt:lpstr>Le CDR sur le campus de l’université</vt:lpstr>
      <vt:lpstr>En savoir plus sur le RCCDR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RCCDR 101</dc:title>
  <dc:creator>Ali El-Hajar</dc:creator>
  <cp:lastModifiedBy>Tess Hudson</cp:lastModifiedBy>
  <cp:revision>19</cp:revision>
  <dcterms:created xsi:type="dcterms:W3CDTF">2020-03-19T14:29:22Z</dcterms:created>
  <dcterms:modified xsi:type="dcterms:W3CDTF">2024-09-05T20:00:51Z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0x0101009417CCE3B9E2BF4C887E295A5737C2FE</vt:lpwstr>
  </property>
  <property fmtid="{D5CDD505-2E9C-101B-9397-08002B2CF9AE}" pid="3" name="Order">
    <vt:r8>89100</vt:r8>
  </property>
  <property fmtid="{D5CDD505-2E9C-101B-9397-08002B2CF9AE}" pid="4" name="_ExtendedDescription">
    <vt:lpwstr/>
  </property>
  <property fmtid="{D5CDD505-2E9C-101B-9397-08002B2CF9AE}" pid="5" name="TriggerFlowInfo">
    <vt:lpwstr/>
  </property>
  <property fmtid="{D5CDD505-2E9C-101B-9397-08002B2CF9AE}" pid="6" name="ComplianceAssetId">
    <vt:lpwstr/>
  </property>
  <property fmtid="{D5CDD505-2E9C-101B-9397-08002B2CF9AE}" pid="7" name="MediaServiceImageTags">
    <vt:lpwstr/>
  </property>
  <property fmtid="{D5CDD505-2E9C-101B-9397-08002B2CF9AE}" pid="8" name="xd_ProgID">
    <vt:lpwstr/>
  </property>
  <property fmtid="{D5CDD505-2E9C-101B-9397-08002B2CF9AE}" pid="9" name="TemplateUrl">
    <vt:lpwstr/>
  </property>
  <property fmtid="{D5CDD505-2E9C-101B-9397-08002B2CF9AE}" pid="10" name="xd_Signature">
    <vt:bool>false</vt:bool>
  </property>
</Properties>
</file>