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9" r:id="rId6"/>
    <p:sldId id="258" r:id="rId7"/>
    <p:sldId id="259" r:id="rId8"/>
    <p:sldId id="267" r:id="rId9"/>
    <p:sldId id="260"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AAF205-0B38-88D4-F037-209D0C61A4E2}" name="Grant Gibson" initials="GG" userId="S::grant.gibson@crdcn.ca::986fbb49-9b20-40cb-b792-7e1154e60928" providerId="AD"/>
  <p188:author id="{B18D9CCB-3640-DDEF-21D6-DFC8BE26684E}" name="Jeglic, Shelley - HSD/DSS" initials="JS-H" userId="Jeglic, Shelley - HSD/DS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24984-5A81-EAD1-82AD-FA6314B5B694}" v="2" dt="2023-10-13T18:35:13.375"/>
    <p1510:client id="{731A1482-7675-70CC-071A-0F6FA8BB72B9}" v="9" dt="2023-07-18T20:07:02.379"/>
    <p1510:client id="{8320CDEF-9246-12ED-7B12-32F6FD92589D}" v="1" dt="2023-10-06T14:57:14.441"/>
    <p1510:client id="{ABF10304-41F0-BA87-E96F-6D2996A06A52}" v="12" dt="2023-10-13T13:43:40.673"/>
    <p1510:client id="{B90B4B08-AD89-439D-BF67-C71B31924E64}" v="2" dt="2023-06-28T13:27:09.205"/>
    <p1510:client id="{D206ADE9-306E-5D64-D036-9CC3D244FBE2}" v="62" dt="2023-10-06T16:05:11.462"/>
    <p1510:client id="{E4C09974-A494-ADB6-5F9C-F0431CAE923D}" v="5" dt="2023-10-06T17:45:51.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2023-10-13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 – Sociology</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dirty="0">
                <a:effectLst/>
                <a:ea typeface="+mn-lt"/>
                <a:cs typeface="+mn-lt"/>
              </a:rPr>
              <a:t>The </a:t>
            </a:r>
            <a:r>
              <a:rPr lang="en-CA" sz="1600" b="0" i="0" dirty="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dirty="0">
                <a:effectLst/>
                <a:ea typeface="+mn-lt"/>
                <a:cs typeface="+mn-lt"/>
              </a:rPr>
              <a:t> (CRDCN) provides unique access to Statistics Canada microdata </a:t>
            </a:r>
            <a:r>
              <a:rPr lang="en-CA" sz="1600" dirty="0">
                <a:ea typeface="+mn-lt"/>
                <a:cs typeface="+mn-lt"/>
              </a:rPr>
              <a:t>and other data* at</a:t>
            </a:r>
            <a:r>
              <a:rPr lang="en-CA" sz="1600" b="0" i="0" dirty="0">
                <a:effectLst/>
                <a:ea typeface="+mn-lt"/>
                <a:cs typeface="+mn-lt"/>
              </a:rPr>
              <a:t> Research Data Centres (RDCs) on </a:t>
            </a:r>
            <a:r>
              <a:rPr lang="en-CA" sz="1600" b="0" i="0" dirty="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dirty="0">
                <a:effectLst/>
                <a:ea typeface="+mn-lt"/>
                <a:cs typeface="+mn-lt"/>
              </a:rPr>
              <a:t> across the country.</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dirty="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dirty="0">
                <a:ea typeface="+mj-lt"/>
                <a:cs typeface="+mj-lt"/>
              </a:rPr>
              <a:t>What is CRDCN and what is unique about data accessed via the RDC?</a:t>
            </a:r>
            <a:endParaRPr lang="en-US" dirty="0"/>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380571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a:effectLst/>
              </a:rPr>
              <a:t>Business performance and ownership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a:effectLst/>
              </a:rPr>
              <a:t>Children and youth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Construction </a:t>
            </a:r>
          </a:p>
          <a:p>
            <a:pPr algn="l" rtl="0" fontAlgn="base">
              <a:lnSpc>
                <a:spcPct val="100000"/>
              </a:lnSpc>
              <a:spcBef>
                <a:spcPts val="0"/>
              </a:spcBef>
              <a:buFont typeface="Arial" panose="020B0604020202020204" pitchFamily="34" charset="0"/>
              <a:buChar char="•"/>
            </a:pPr>
            <a:r>
              <a:rPr lang="en-CA" sz="2000" b="0" i="0" dirty="0">
                <a:effectLst/>
              </a:rPr>
              <a:t>Crime and justice </a:t>
            </a:r>
          </a:p>
          <a:p>
            <a:pPr algn="l" rtl="0" fontAlgn="base">
              <a:lnSpc>
                <a:spcPct val="100000"/>
              </a:lnSpc>
              <a:spcBef>
                <a:spcPts val="0"/>
              </a:spcBef>
              <a:buFont typeface="Arial" panose="020B0604020202020204" pitchFamily="34" charset="0"/>
              <a:buChar char="•"/>
            </a:pPr>
            <a:r>
              <a:rPr lang="en-CA" sz="2000" b="0" i="0" dirty="0">
                <a:effectLst/>
              </a:rPr>
              <a:t>Digital economy and society </a:t>
            </a:r>
          </a:p>
          <a:p>
            <a:pPr algn="l" rtl="0" fontAlgn="base">
              <a:lnSpc>
                <a:spcPct val="100000"/>
              </a:lnSpc>
              <a:spcBef>
                <a:spcPts val="0"/>
              </a:spcBef>
              <a:buFont typeface="Arial" panose="020B0604020202020204" pitchFamily="34" charset="0"/>
              <a:buChar char="•"/>
            </a:pPr>
            <a:r>
              <a:rPr lang="en-CA" sz="2000" b="0" i="0" dirty="0">
                <a:effectLst/>
              </a:rPr>
              <a:t>Economic accounts </a:t>
            </a:r>
          </a:p>
          <a:p>
            <a:pPr algn="l" rtl="0" fontAlgn="base">
              <a:lnSpc>
                <a:spcPct val="100000"/>
              </a:lnSpc>
              <a:spcBef>
                <a:spcPts val="0"/>
              </a:spcBef>
              <a:buFont typeface="Arial" panose="020B0604020202020204" pitchFamily="34" charset="0"/>
              <a:buChar char="•"/>
            </a:pPr>
            <a:r>
              <a:rPr lang="en-CA" sz="2000" b="0" i="0" dirty="0">
                <a:effectLst/>
              </a:rPr>
              <a:t>Education, training and learning </a:t>
            </a:r>
          </a:p>
          <a:p>
            <a:pPr algn="l" rtl="0" fontAlgn="base">
              <a:lnSpc>
                <a:spcPct val="100000"/>
              </a:lnSpc>
              <a:spcBef>
                <a:spcPts val="0"/>
              </a:spcBef>
              <a:buFont typeface="Arial" panose="020B0604020202020204" pitchFamily="34" charset="0"/>
              <a:buChar char="•"/>
            </a:pPr>
            <a:r>
              <a:rPr lang="en-CA" sz="2000" b="0" i="0" dirty="0">
                <a:effectLst/>
              </a:rPr>
              <a:t>Energy </a:t>
            </a:r>
          </a:p>
          <a:p>
            <a:pPr algn="l" rtl="0" fontAlgn="base">
              <a:lnSpc>
                <a:spcPct val="100000"/>
              </a:lnSpc>
              <a:spcBef>
                <a:spcPts val="0"/>
              </a:spcBef>
              <a:buFont typeface="Arial" panose="020B0604020202020204" pitchFamily="34" charset="0"/>
              <a:buChar char="•"/>
            </a:pPr>
            <a:r>
              <a:rPr lang="en-CA" sz="2000" b="0" i="0" dirty="0">
                <a:effectLst/>
              </a:rPr>
              <a:t>Environment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dirty="0">
                <a:effectLst/>
              </a:rPr>
              <a:t>Government </a:t>
            </a:r>
          </a:p>
          <a:p>
            <a:pPr algn="l" rtl="0" fontAlgn="base">
              <a:lnSpc>
                <a:spcPct val="100000"/>
              </a:lnSpc>
              <a:spcBef>
                <a:spcPts val="0"/>
              </a:spcBef>
              <a:buFont typeface="Arial" panose="020B0604020202020204" pitchFamily="34" charset="0"/>
              <a:buChar char="•"/>
            </a:pPr>
            <a:r>
              <a:rPr lang="en-CA" sz="2000" b="0" i="0" dirty="0">
                <a:effectLst/>
              </a:rPr>
              <a:t>Health </a:t>
            </a:r>
          </a:p>
          <a:p>
            <a:pPr algn="l" rtl="0" fontAlgn="base">
              <a:lnSpc>
                <a:spcPct val="100000"/>
              </a:lnSpc>
              <a:spcBef>
                <a:spcPts val="0"/>
              </a:spcBef>
              <a:buFont typeface="Arial" panose="020B0604020202020204" pitchFamily="34" charset="0"/>
              <a:buChar char="•"/>
            </a:pPr>
            <a:r>
              <a:rPr lang="en-CA" sz="2000" b="0" i="0" dirty="0">
                <a:effectLst/>
              </a:rPr>
              <a:t>Housing </a:t>
            </a:r>
          </a:p>
          <a:p>
            <a:pPr algn="l" rtl="0" fontAlgn="base">
              <a:lnSpc>
                <a:spcPct val="100000"/>
              </a:lnSpc>
              <a:spcBef>
                <a:spcPts val="0"/>
              </a:spcBef>
              <a:buFont typeface="Arial" panose="020B0604020202020204" pitchFamily="34" charset="0"/>
              <a:buChar char="•"/>
            </a:pPr>
            <a:r>
              <a:rPr lang="en-CA" sz="2000" b="0" i="0" dirty="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dirty="0">
                <a:effectLst/>
              </a:rPr>
              <a:t>Income, pensions, spending and wealth </a:t>
            </a:r>
          </a:p>
          <a:p>
            <a:pPr algn="l" rtl="0" fontAlgn="base">
              <a:lnSpc>
                <a:spcPct val="100000"/>
              </a:lnSpc>
              <a:spcBef>
                <a:spcPts val="0"/>
              </a:spcBef>
              <a:buFont typeface="Arial" panose="020B0604020202020204" pitchFamily="34" charset="0"/>
              <a:buChar char="•"/>
            </a:pPr>
            <a:r>
              <a:rPr lang="en-CA" sz="2000" b="0" i="0" dirty="0">
                <a:effectLst/>
              </a:rPr>
              <a:t>Indigenous Peoples </a:t>
            </a:r>
          </a:p>
          <a:p>
            <a:pPr algn="l" rtl="0" fontAlgn="base">
              <a:lnSpc>
                <a:spcPct val="100000"/>
              </a:lnSpc>
              <a:spcBef>
                <a:spcPts val="0"/>
              </a:spcBef>
              <a:buFont typeface="Arial" panose="020B0604020202020204" pitchFamily="34" charset="0"/>
              <a:buChar char="•"/>
            </a:pPr>
            <a:r>
              <a:rPr lang="en-CA" sz="2000" b="0" i="0" dirty="0">
                <a:effectLst/>
              </a:rPr>
              <a:t>International trade </a:t>
            </a:r>
          </a:p>
          <a:p>
            <a:pPr algn="l" rtl="0" fontAlgn="base">
              <a:lnSpc>
                <a:spcPct val="100000"/>
              </a:lnSpc>
              <a:spcBef>
                <a:spcPts val="0"/>
              </a:spcBef>
              <a:buFont typeface="Arial" panose="020B0604020202020204" pitchFamily="34" charset="0"/>
              <a:buChar char="•"/>
            </a:pPr>
            <a:r>
              <a:rPr lang="en-CA" sz="2000" b="0" i="0" dirty="0">
                <a:effectLst/>
              </a:rPr>
              <a:t>Labour </a:t>
            </a:r>
          </a:p>
          <a:p>
            <a:pPr algn="l" rtl="0" fontAlgn="base">
              <a:lnSpc>
                <a:spcPct val="100000"/>
              </a:lnSpc>
              <a:spcBef>
                <a:spcPts val="0"/>
              </a:spcBef>
              <a:buFont typeface="Arial" panose="020B0604020202020204" pitchFamily="34" charset="0"/>
              <a:buChar char="•"/>
            </a:pPr>
            <a:r>
              <a:rPr lang="en-CA" sz="2000" b="0" i="0" dirty="0">
                <a:effectLst/>
              </a:rPr>
              <a:t>Languages </a:t>
            </a:r>
          </a:p>
          <a:p>
            <a:pPr algn="l" rtl="0" fontAlgn="base">
              <a:lnSpc>
                <a:spcPct val="100000"/>
              </a:lnSpc>
              <a:spcBef>
                <a:spcPts val="0"/>
              </a:spcBef>
              <a:buFont typeface="Arial" panose="020B0604020202020204" pitchFamily="34" charset="0"/>
              <a:buChar char="•"/>
            </a:pPr>
            <a:r>
              <a:rPr lang="en-CA" sz="2000" b="0" i="0" dirty="0">
                <a:effectLst/>
              </a:rPr>
              <a:t>Manufacturing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Population and demography </a:t>
            </a:r>
          </a:p>
          <a:p>
            <a:pPr algn="l" rtl="0" fontAlgn="base">
              <a:lnSpc>
                <a:spcPct val="100000"/>
              </a:lnSpc>
              <a:spcBef>
                <a:spcPts val="0"/>
              </a:spcBef>
              <a:buFont typeface="Arial" panose="020B0604020202020204" pitchFamily="34" charset="0"/>
              <a:buChar char="•"/>
            </a:pPr>
            <a:r>
              <a:rPr lang="en-CA" sz="2000" b="0" i="0" dirty="0">
                <a:effectLst/>
              </a:rPr>
              <a:t>Prices and price indexes </a:t>
            </a:r>
          </a:p>
          <a:p>
            <a:pPr algn="l" rtl="0" fontAlgn="base">
              <a:lnSpc>
                <a:spcPct val="100000"/>
              </a:lnSpc>
              <a:spcBef>
                <a:spcPts val="0"/>
              </a:spcBef>
              <a:buFont typeface="Arial" panose="020B0604020202020204" pitchFamily="34" charset="0"/>
              <a:buChar char="•"/>
            </a:pPr>
            <a:r>
              <a:rPr lang="en-CA" sz="2000" b="0" i="0" dirty="0">
                <a:effectLst/>
              </a:rPr>
              <a:t>Retail and wholesale </a:t>
            </a:r>
          </a:p>
          <a:p>
            <a:pPr algn="l" rtl="0" fontAlgn="base">
              <a:lnSpc>
                <a:spcPct val="100000"/>
              </a:lnSpc>
              <a:spcBef>
                <a:spcPts val="0"/>
              </a:spcBef>
              <a:buFont typeface="Arial" panose="020B0604020202020204" pitchFamily="34" charset="0"/>
              <a:buChar char="•"/>
            </a:pPr>
            <a:r>
              <a:rPr lang="en-CA" sz="2000" b="0" i="0" dirty="0">
                <a:effectLst/>
              </a:rPr>
              <a:t>Science and technology </a:t>
            </a:r>
          </a:p>
          <a:p>
            <a:pPr algn="l" rtl="0" fontAlgn="base">
              <a:lnSpc>
                <a:spcPct val="100000"/>
              </a:lnSpc>
              <a:spcBef>
                <a:spcPts val="0"/>
              </a:spcBef>
              <a:buFont typeface="Arial" panose="020B0604020202020204" pitchFamily="34" charset="0"/>
              <a:buChar char="•"/>
            </a:pPr>
            <a:r>
              <a:rPr lang="en-CA" sz="2000" b="0" i="0" dirty="0">
                <a:effectLst/>
              </a:rPr>
              <a:t>Seniors and aging </a:t>
            </a:r>
          </a:p>
          <a:p>
            <a:pPr algn="l" rtl="0" fontAlgn="base">
              <a:lnSpc>
                <a:spcPct val="100000"/>
              </a:lnSpc>
              <a:spcBef>
                <a:spcPts val="0"/>
              </a:spcBef>
              <a:buFont typeface="Arial" panose="020B0604020202020204" pitchFamily="34" charset="0"/>
              <a:buChar char="•"/>
            </a:pPr>
            <a:r>
              <a:rPr lang="en-CA" sz="2000" b="0" i="0" dirty="0">
                <a:effectLst/>
              </a:rPr>
              <a:t>Society and community </a:t>
            </a:r>
          </a:p>
          <a:p>
            <a:pPr algn="l" rtl="0" fontAlgn="base">
              <a:lnSpc>
                <a:spcPct val="100000"/>
              </a:lnSpc>
              <a:spcBef>
                <a:spcPts val="0"/>
              </a:spcBef>
              <a:buFont typeface="Arial" panose="020B0604020202020204" pitchFamily="34" charset="0"/>
              <a:buChar char="•"/>
            </a:pPr>
            <a:r>
              <a:rPr lang="en-CA" sz="2000" b="0" i="0" dirty="0">
                <a:effectLst/>
              </a:rPr>
              <a:t>Statistical methods </a:t>
            </a:r>
          </a:p>
          <a:p>
            <a:pPr algn="l" rtl="0" fontAlgn="base">
              <a:lnSpc>
                <a:spcPct val="100000"/>
              </a:lnSpc>
              <a:spcBef>
                <a:spcPts val="0"/>
              </a:spcBef>
              <a:buFont typeface="Arial" panose="020B0604020202020204" pitchFamily="34" charset="0"/>
              <a:buChar char="•"/>
            </a:pPr>
            <a:r>
              <a:rPr lang="en-CA" sz="2000" b="0" i="0" dirty="0">
                <a:effectLst/>
              </a:rPr>
              <a:t>Transportation </a:t>
            </a:r>
          </a:p>
          <a:p>
            <a:pPr algn="l" rtl="0" fontAlgn="base">
              <a:lnSpc>
                <a:spcPct val="100000"/>
              </a:lnSpc>
              <a:spcBef>
                <a:spcPts val="0"/>
              </a:spcBef>
              <a:buFont typeface="Arial" panose="020B0604020202020204" pitchFamily="34" charset="0"/>
              <a:buChar char="•"/>
            </a:pPr>
            <a:r>
              <a:rPr lang="en-CA" sz="2000" b="0" i="0" dirty="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dirty="0"/>
              <a:t>Examples of survey data</a:t>
            </a:r>
            <a:r>
              <a:rPr lang="en-CA" sz="2000" dirty="0"/>
              <a:t>:</a:t>
            </a:r>
          </a:p>
          <a:p>
            <a:pPr>
              <a:lnSpc>
                <a:spcPct val="100000"/>
              </a:lnSpc>
              <a:spcBef>
                <a:spcPts val="0"/>
              </a:spcBef>
            </a:pPr>
            <a:r>
              <a:rPr lang="en-CA" sz="2000" dirty="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dirty="0"/>
              <a:t>Examples of administrative records</a:t>
            </a:r>
            <a:r>
              <a:rPr lang="en-CA" sz="2000" dirty="0"/>
              <a:t>:</a:t>
            </a:r>
          </a:p>
          <a:p>
            <a:pPr>
              <a:lnSpc>
                <a:spcPct val="100000"/>
              </a:lnSpc>
              <a:spcBef>
                <a:spcPts val="0"/>
              </a:spcBef>
            </a:pPr>
            <a:r>
              <a:rPr lang="en-CA" sz="2000" dirty="0"/>
              <a:t>Canadian Birth-Census Cohort, Canadian Cancer Registry (CCR), Canadian Census and Health Environment Cohort (CanCHEC),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dirty="0"/>
              <a:t>Examples of linked survey-administrative data</a:t>
            </a:r>
            <a:r>
              <a:rPr lang="en-CA" sz="2000" dirty="0"/>
              <a:t>:</a:t>
            </a:r>
          </a:p>
          <a:p>
            <a:pPr marL="0" indent="0">
              <a:lnSpc>
                <a:spcPct val="100000"/>
              </a:lnSpc>
              <a:spcBef>
                <a:spcPts val="0"/>
              </a:spcBef>
              <a:spcAft>
                <a:spcPts val="1200"/>
              </a:spcAft>
              <a:buNone/>
            </a:pPr>
            <a:r>
              <a:rPr lang="en-CA" sz="2000" dirty="0"/>
              <a:t>CCHS-DAD-IMDB, LSIC (CCR/CVSD), NLSCY (T1/tax data), </a:t>
            </a:r>
            <a:br>
              <a:rPr lang="en-CA" sz="2000" dirty="0"/>
            </a:br>
            <a:r>
              <a:rPr lang="en-CA" sz="2000" dirty="0"/>
              <a:t>NPHS (T1/CVSD), SLID (T1/CVSD/CCR), YITS (T1)</a:t>
            </a:r>
          </a:p>
          <a:p>
            <a:pPr marL="0" indent="0">
              <a:lnSpc>
                <a:spcPct val="100000"/>
              </a:lnSpc>
              <a:spcBef>
                <a:spcPts val="0"/>
              </a:spcBef>
              <a:buNone/>
            </a:pPr>
            <a:r>
              <a:rPr lang="en-CA" sz="2000" b="1" i="1" dirty="0"/>
              <a:t>More than </a:t>
            </a:r>
            <a:r>
              <a:rPr lang="en-CA" sz="2000" b="1" i="1" dirty="0">
                <a:hlinkClick r:id="rId3"/>
              </a:rPr>
              <a:t>200 datasets</a:t>
            </a:r>
            <a:r>
              <a:rPr lang="en-CA" sz="2000" b="1" i="1" dirty="0"/>
              <a:t> are available</a:t>
            </a:r>
            <a:endParaRPr lang="en-CA" sz="2000" b="1" i="1" dirty="0">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CA" dirty="0">
                <a:cs typeface="Arial"/>
              </a:rPr>
              <a:t>Sociology research in the RDCs</a:t>
            </a:r>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CA" sz="1800" i="1" noProof="1">
                <a:latin typeface="Arial"/>
                <a:ea typeface="+mn-lt"/>
                <a:cs typeface="Arial"/>
              </a:rPr>
              <a:t>Canadian Review of Sociology </a:t>
            </a:r>
            <a:r>
              <a:rPr lang="en-CA" sz="1800" noProof="1">
                <a:ea typeface="+mn-lt"/>
                <a:cs typeface="+mn-lt"/>
              </a:rPr>
              <a:t>–</a:t>
            </a:r>
            <a:r>
              <a:rPr lang="en-CA" sz="1800" noProof="1">
                <a:latin typeface="Arial"/>
                <a:ea typeface="+mn-lt"/>
                <a:cs typeface="Arial"/>
              </a:rPr>
              <a:t> </a:t>
            </a:r>
            <a:r>
              <a:rPr lang="en-CA" sz="1800" noProof="1">
                <a:latin typeface="Arial Nova Light"/>
                <a:ea typeface="+mn-lt"/>
                <a:cs typeface="+mn-lt"/>
              </a:rPr>
              <a:t>“Social Change and the Gendered Division of Household Labour in Canada” (Guppy, Sakumoto and Wilkes, 2019)</a:t>
            </a:r>
            <a:endParaRPr lang="en-CA" sz="1800" noProof="1">
              <a:latin typeface="Arial Nova Light"/>
              <a:ea typeface="+mn-lt"/>
              <a:cs typeface="Arial"/>
            </a:endParaRPr>
          </a:p>
          <a:p>
            <a:pPr>
              <a:lnSpc>
                <a:spcPct val="100000"/>
              </a:lnSpc>
              <a:spcBef>
                <a:spcPts val="0"/>
              </a:spcBef>
              <a:spcAft>
                <a:spcPts val="1200"/>
              </a:spcAft>
            </a:pPr>
            <a:r>
              <a:rPr lang="en-CA" sz="1800" i="1" noProof="1">
                <a:latin typeface="Arial"/>
                <a:ea typeface="+mn-lt"/>
                <a:cs typeface="Arial"/>
              </a:rPr>
              <a:t>Migration Studies </a:t>
            </a:r>
            <a:r>
              <a:rPr lang="en-CA" sz="1800" noProof="1">
                <a:ea typeface="+mn-lt"/>
                <a:cs typeface="+mn-lt"/>
              </a:rPr>
              <a:t>–</a:t>
            </a:r>
            <a:r>
              <a:rPr lang="en-CA" sz="1800" noProof="1">
                <a:latin typeface="Arial"/>
                <a:ea typeface="+mn-lt"/>
                <a:cs typeface="Arial"/>
              </a:rPr>
              <a:t> </a:t>
            </a:r>
            <a:r>
              <a:rPr lang="en-CA" sz="1800" noProof="1">
                <a:latin typeface="Arial Nova Light"/>
                <a:ea typeface="+mn-lt"/>
                <a:cs typeface="+mn-lt"/>
              </a:rPr>
              <a:t>“</a:t>
            </a:r>
            <a:r>
              <a:rPr lang="en-CA" sz="1800" noProof="1">
                <a:ea typeface="+mn-lt"/>
                <a:cs typeface="+mn-lt"/>
              </a:rPr>
              <a:t>The demographic determinants of inter-provincial migration declines in Canada: A decomposition analysis</a:t>
            </a:r>
            <a:r>
              <a:rPr lang="en-CA" sz="1800" noProof="1">
                <a:latin typeface="Arial Nova Light"/>
                <a:ea typeface="+mn-lt"/>
                <a:cs typeface="+mn-lt"/>
              </a:rPr>
              <a:t>” (White and Haan, 2021)</a:t>
            </a:r>
          </a:p>
          <a:p>
            <a:pPr>
              <a:lnSpc>
                <a:spcPct val="100000"/>
              </a:lnSpc>
              <a:spcBef>
                <a:spcPts val="0"/>
              </a:spcBef>
              <a:spcAft>
                <a:spcPts val="1200"/>
              </a:spcAft>
            </a:pPr>
            <a:r>
              <a:rPr lang="en-CA" sz="1800" i="1" noProof="1">
                <a:latin typeface="+mj-lt"/>
                <a:cs typeface="Arial"/>
              </a:rPr>
              <a:t>Rural Sociology </a:t>
            </a:r>
            <a:r>
              <a:rPr lang="en-CA" sz="1800" noProof="1">
                <a:ea typeface="+mn-lt"/>
                <a:cs typeface="+mn-lt"/>
              </a:rPr>
              <a:t>–</a:t>
            </a:r>
            <a:r>
              <a:rPr lang="en-CA" sz="1800" noProof="1">
                <a:latin typeface="Arial"/>
                <a:ea typeface="+mn-lt"/>
                <a:cs typeface="Arial"/>
              </a:rPr>
              <a:t> </a:t>
            </a:r>
            <a:r>
              <a:rPr lang="en-CA" sz="1800" noProof="1">
                <a:latin typeface="Arial Nova Light"/>
                <a:ea typeface="+mn-lt"/>
                <a:cs typeface="+mn-lt"/>
              </a:rPr>
              <a:t>“Mind the Gaps: Examining Youth’s Reading, Math and Science Skills Across </a:t>
            </a:r>
            <a:br>
              <a:rPr lang="en-CA" sz="1800" noProof="1">
                <a:latin typeface="Arial Nova Light"/>
                <a:ea typeface="+mn-lt"/>
                <a:cs typeface="+mn-lt"/>
              </a:rPr>
            </a:br>
            <a:r>
              <a:rPr lang="en-CA" sz="1800" noProof="1">
                <a:latin typeface="Arial Nova Light"/>
                <a:ea typeface="+mn-lt"/>
                <a:cs typeface="+mn-lt"/>
              </a:rPr>
              <a:t>Northern and Rural Canada” (Hillier, Zarifa and Hango, 2022)</a:t>
            </a:r>
            <a:r>
              <a:rPr lang="en-CA" sz="1800" noProof="1">
                <a:latin typeface="Arial Nova Light"/>
                <a:cs typeface="Arial"/>
              </a:rPr>
              <a:t> </a:t>
            </a:r>
            <a:endParaRPr lang="en-CA" sz="1800" b="0" i="0" u="none" strike="noStrike" noProof="1">
              <a:effectLst/>
              <a:latin typeface="Arial Nova Light"/>
              <a:cs typeface="Arial"/>
            </a:endParaRPr>
          </a:p>
          <a:p>
            <a:pPr>
              <a:lnSpc>
                <a:spcPct val="100000"/>
              </a:lnSpc>
              <a:spcBef>
                <a:spcPts val="0"/>
              </a:spcBef>
              <a:spcAft>
                <a:spcPts val="1200"/>
              </a:spcAft>
            </a:pPr>
            <a:r>
              <a:rPr lang="en-CA" sz="1800" i="1" noProof="1">
                <a:latin typeface="+mj-lt"/>
                <a:cs typeface="Arial"/>
              </a:rPr>
              <a:t>Social Indicator Research</a:t>
            </a:r>
            <a:r>
              <a:rPr lang="en-CA" sz="1800" noProof="1">
                <a:ea typeface="+mn-lt"/>
                <a:cs typeface="+mn-lt"/>
              </a:rPr>
              <a:t> – “The Effects of Modern Treaties and Opt-In Legislation on Household Incomes in Aboriginal Communities” (Pendakur and Pendakur, 2018)</a:t>
            </a:r>
            <a:endParaRPr lang="en-CA" sz="1800" i="1" noProof="1">
              <a:latin typeface="+mj-lt"/>
              <a:cs typeface="Arial"/>
            </a:endParaRPr>
          </a:p>
          <a:p>
            <a:pPr>
              <a:lnSpc>
                <a:spcPct val="100000"/>
              </a:lnSpc>
              <a:spcBef>
                <a:spcPts val="0"/>
              </a:spcBef>
              <a:spcAft>
                <a:spcPts val="1200"/>
              </a:spcAft>
            </a:pPr>
            <a:r>
              <a:rPr lang="en-CA" sz="1800" i="1" noProof="1">
                <a:latin typeface="+mj-lt"/>
                <a:cs typeface="Arial"/>
              </a:rPr>
              <a:t>SSM Population Health</a:t>
            </a:r>
            <a:r>
              <a:rPr lang="en-CA" sz="1800" noProof="1">
                <a:latin typeface="Arial Nova Light"/>
                <a:ea typeface="+mn-lt"/>
                <a:cs typeface="+mn-lt"/>
              </a:rPr>
              <a:t> </a:t>
            </a:r>
            <a:r>
              <a:rPr lang="en-CA" sz="1800" noProof="1">
                <a:ea typeface="+mn-lt"/>
                <a:cs typeface="+mn-lt"/>
              </a:rPr>
              <a:t>–</a:t>
            </a:r>
            <a:r>
              <a:rPr lang="en-CA" sz="1800" noProof="1">
                <a:latin typeface="Arial"/>
                <a:ea typeface="+mn-lt"/>
                <a:cs typeface="Arial"/>
              </a:rPr>
              <a:t> </a:t>
            </a:r>
            <a:r>
              <a:rPr lang="en-CA" sz="1800" noProof="1">
                <a:ea typeface="+mn-lt"/>
                <a:cs typeface="+mn-lt"/>
              </a:rPr>
              <a:t>“Preventable mortality among sexual minority Canadians</a:t>
            </a:r>
            <a:r>
              <a:rPr lang="en-CA" sz="1800" noProof="1">
                <a:latin typeface="Arial Nova Light"/>
                <a:ea typeface="+mn-lt"/>
                <a:cs typeface="+mn-lt"/>
              </a:rPr>
              <a:t>” </a:t>
            </a:r>
            <a:br>
              <a:rPr lang="en-CA" sz="1800" noProof="1">
                <a:latin typeface="Arial Nova Light"/>
                <a:ea typeface="+mn-lt"/>
                <a:cs typeface="+mn-lt"/>
              </a:rPr>
            </a:br>
            <a:r>
              <a:rPr lang="en-CA" sz="1800" noProof="1">
                <a:latin typeface="Arial Nova Light"/>
                <a:ea typeface="+mn-lt"/>
                <a:cs typeface="+mn-lt"/>
              </a:rPr>
              <a:t>(Salway et al., 2022)</a:t>
            </a:r>
            <a:endParaRPr lang="en-CA" noProof="1"/>
          </a:p>
          <a:p>
            <a:pPr lvl="1">
              <a:lnSpc>
                <a:spcPct val="100000"/>
              </a:lnSpc>
              <a:spcBef>
                <a:spcPts val="0"/>
              </a:spcBef>
              <a:spcAft>
                <a:spcPts val="1200"/>
              </a:spcAft>
            </a:pPr>
            <a:endParaRPr lang="en-US" sz="1800">
              <a:latin typeface="+mj-lt"/>
              <a:ea typeface="+mn-lt"/>
              <a:cs typeface="+mn-lt"/>
            </a:endParaRPr>
          </a:p>
          <a:p>
            <a:pPr lvl="1">
              <a:lnSpc>
                <a:spcPct val="100000"/>
              </a:lnSpc>
              <a:spcBef>
                <a:spcPts val="0"/>
              </a:spcBef>
              <a:spcAft>
                <a:spcPts val="1200"/>
              </a:spcAft>
            </a:pPr>
            <a:endParaRPr lang="en-US" sz="1800">
              <a:latin typeface="+mj-lt"/>
              <a:ea typeface="+mn-lt"/>
              <a:cs typeface="+mn-lt"/>
            </a:endParaRPr>
          </a:p>
        </p:txBody>
      </p:sp>
    </p:spTree>
    <p:extLst>
      <p:ext uri="{BB962C8B-B14F-4D97-AF65-F5344CB8AC3E}">
        <p14:creationId xmlns:p14="http://schemas.microsoft.com/office/powerpoint/2010/main" val="336772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dirty="0"/>
              <a:t>Location on campus:</a:t>
            </a:r>
          </a:p>
          <a:p>
            <a:pPr>
              <a:lnSpc>
                <a:spcPct val="100000"/>
              </a:lnSpc>
              <a:spcBef>
                <a:spcPts val="600"/>
              </a:spcBef>
            </a:pPr>
            <a:r>
              <a:rPr lang="en-CA" sz="2000" dirty="0">
                <a:highlight>
                  <a:srgbClr val="C0C0C0"/>
                </a:highlight>
              </a:rPr>
              <a:t>[add location on your campus]</a:t>
            </a:r>
          </a:p>
          <a:p>
            <a:pPr>
              <a:lnSpc>
                <a:spcPct val="100000"/>
              </a:lnSpc>
              <a:spcBef>
                <a:spcPts val="600"/>
              </a:spcBef>
            </a:pPr>
            <a:r>
              <a:rPr lang="en-CA" sz="2000" dirty="0">
                <a:highlight>
                  <a:srgbClr val="C0C0C0"/>
                </a:highlight>
              </a:rPr>
              <a:t>[add to individual website for your local/campus RDC, if available]</a:t>
            </a:r>
          </a:p>
          <a:p>
            <a:pPr>
              <a:lnSpc>
                <a:spcPct val="100000"/>
              </a:lnSpc>
              <a:spcBef>
                <a:spcPts val="600"/>
              </a:spcBef>
            </a:pPr>
            <a:r>
              <a:rPr lang="en-CA" sz="2000" dirty="0">
                <a:highlight>
                  <a:srgbClr val="C0C0C0"/>
                </a:highlight>
              </a:rPr>
              <a:t>Data librarian(s) at the university: [add info here]</a:t>
            </a:r>
          </a:p>
          <a:p>
            <a:pPr marL="0" indent="0">
              <a:lnSpc>
                <a:spcPct val="100000"/>
              </a:lnSpc>
              <a:buNone/>
            </a:pPr>
            <a:r>
              <a:rPr lang="en-CA" sz="2000" dirty="0">
                <a:ea typeface="+mn-lt"/>
                <a:cs typeface="+mn-lt"/>
              </a:rPr>
              <a:t>How to </a:t>
            </a:r>
            <a:r>
              <a:rPr lang="en-CA" sz="2000" dirty="0">
                <a:solidFill>
                  <a:srgbClr val="48A1FA"/>
                </a:solidFill>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dirty="0">
                <a:solidFill>
                  <a:srgbClr val="63656A"/>
                </a:solidFill>
                <a:ea typeface="+mn-lt"/>
                <a:cs typeface="+mn-lt"/>
              </a:rPr>
              <a:t> through an RDC</a:t>
            </a:r>
            <a:r>
              <a:rPr lang="en-CA" sz="2000" dirty="0">
                <a:ea typeface="+mn-lt"/>
                <a:cs typeface="+mn-lt"/>
              </a:rPr>
              <a:t>:</a:t>
            </a:r>
            <a:endParaRPr lang="en-US" sz="2000">
              <a:ea typeface="+mn-lt"/>
              <a:cs typeface="+mn-lt"/>
            </a:endParaRPr>
          </a:p>
          <a:p>
            <a:pPr marL="457200" indent="-457200">
              <a:lnSpc>
                <a:spcPct val="100000"/>
              </a:lnSpc>
              <a:spcBef>
                <a:spcPts val="600"/>
              </a:spcBef>
              <a:buAutoNum type="arabicParenR"/>
            </a:pPr>
            <a:r>
              <a:rPr lang="en-CA" sz="2000" dirty="0">
                <a:latin typeface="Arial"/>
                <a:cs typeface="Arial"/>
              </a:rPr>
              <a:t>Ensure your project requires Microdata</a:t>
            </a:r>
            <a:endParaRPr lang="en-US" sz="2000">
              <a:latin typeface="Arial"/>
              <a:cs typeface="Arial"/>
            </a:endParaRPr>
          </a:p>
          <a:p>
            <a:pPr marL="457200" indent="-457200">
              <a:lnSpc>
                <a:spcPct val="100000"/>
              </a:lnSpc>
              <a:spcBef>
                <a:spcPts val="0"/>
              </a:spcBef>
              <a:buAutoNum type="arabicParenR"/>
            </a:pPr>
            <a:r>
              <a:rPr lang="en-CA" sz="2000" dirty="0">
                <a:latin typeface="Arial"/>
                <a:cs typeface="Arial"/>
              </a:rPr>
              <a:t>Complete a project proposal </a:t>
            </a:r>
            <a:endParaRPr lang="en-US" sz="2000">
              <a:latin typeface="Arial"/>
              <a:cs typeface="Arial"/>
            </a:endParaRPr>
          </a:p>
          <a:p>
            <a:pPr marL="457200" indent="-457200">
              <a:lnSpc>
                <a:spcPct val="100000"/>
              </a:lnSpc>
              <a:spcBef>
                <a:spcPts val="0"/>
              </a:spcBef>
              <a:buAutoNum type="arabicParenR"/>
            </a:pPr>
            <a:r>
              <a:rPr lang="en-CA" sz="2000" dirty="0">
                <a:latin typeface="Arial"/>
                <a:cs typeface="Arial"/>
              </a:rPr>
              <a:t>Request a letter from your supervisor</a:t>
            </a:r>
            <a:endParaRPr lang="en-US" sz="2000">
              <a:latin typeface="Arial"/>
              <a:cs typeface="Arial"/>
            </a:endParaRPr>
          </a:p>
          <a:p>
            <a:pPr marL="457200" indent="-457200">
              <a:lnSpc>
                <a:spcPct val="100000"/>
              </a:lnSpc>
              <a:spcBef>
                <a:spcPts val="0"/>
              </a:spcBef>
              <a:buAutoNum type="arabicParenR"/>
            </a:pPr>
            <a:r>
              <a:rPr lang="en-CA" sz="2000" dirty="0">
                <a:latin typeface="Arial"/>
                <a:cs typeface="Arial"/>
              </a:rPr>
              <a:t>Upload your documents to the </a:t>
            </a:r>
            <a:r>
              <a:rPr lang="en-CA" sz="2000" dirty="0">
                <a:solidFill>
                  <a:srgbClr val="48A1FA"/>
                </a:solidFill>
                <a:latin typeface="Arial"/>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a:cs typeface="Arial"/>
            </a:endParaRPr>
          </a:p>
          <a:p>
            <a:pPr marL="0" indent="0">
              <a:lnSpc>
                <a:spcPct val="100000"/>
              </a:lnSpc>
              <a:buNone/>
            </a:pPr>
            <a:endParaRPr lang="en-CA" sz="2000" dirty="0"/>
          </a:p>
          <a:p>
            <a:pPr>
              <a:lnSpc>
                <a:spcPct val="100000"/>
              </a:lnSpc>
              <a:spcBef>
                <a:spcPts val="0"/>
              </a:spcBef>
            </a:pPr>
            <a:endParaRPr lang="en-US" sz="2000"/>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dirty="0"/>
              <a:t>Visit the CRDCN </a:t>
            </a:r>
            <a:r>
              <a:rPr lang="en-CA" sz="2000" dirty="0">
                <a:solidFill>
                  <a:srgbClr val="000000"/>
                </a:solidFill>
                <a:hlinkClick r:id="rId2"/>
              </a:rPr>
              <a:t>website</a:t>
            </a:r>
            <a:endParaRPr lang="en-CA" sz="2000" dirty="0">
              <a:solidFill>
                <a:srgbClr val="000000"/>
              </a:solidFill>
            </a:endParaRPr>
          </a:p>
          <a:p>
            <a:pPr>
              <a:lnSpc>
                <a:spcPct val="100000"/>
              </a:lnSpc>
            </a:pPr>
            <a:r>
              <a:rPr lang="en-CA" sz="2000" dirty="0"/>
              <a:t>Sign up for the </a:t>
            </a:r>
            <a:r>
              <a:rPr lang="en-CA" sz="2000" dirty="0">
                <a:solidFill>
                  <a:srgbClr val="000000"/>
                </a:solidFill>
                <a:hlinkClick r:id="rId3"/>
              </a:rPr>
              <a:t>CRDCN newsletter</a:t>
            </a:r>
            <a:endParaRPr lang="en-CA" sz="2000" dirty="0">
              <a:solidFill>
                <a:srgbClr val="000000"/>
              </a:solidFill>
            </a:endParaRPr>
          </a:p>
          <a:p>
            <a:pPr>
              <a:lnSpc>
                <a:spcPct val="100000"/>
              </a:lnSpc>
            </a:pPr>
            <a:r>
              <a:rPr lang="en-CA" sz="2000" dirty="0"/>
              <a:t>Participate in the CRDCN </a:t>
            </a:r>
            <a:r>
              <a:rPr lang="en-CA" sz="2000" dirty="0">
                <a:solidFill>
                  <a:srgbClr val="000000"/>
                </a:solidFill>
                <a:hlinkClick r:id="rId4"/>
              </a:rPr>
              <a:t>annual conference and other training</a:t>
            </a:r>
            <a:endParaRPr lang="en-CA" sz="2000" dirty="0">
              <a:solidFill>
                <a:srgbClr val="000000"/>
              </a:solidFill>
            </a:endParaRPr>
          </a:p>
          <a:p>
            <a:pPr>
              <a:lnSpc>
                <a:spcPct val="100000"/>
              </a:lnSpc>
            </a:pPr>
            <a:r>
              <a:rPr lang="en-CA" sz="2000" dirty="0"/>
              <a:t>Search or browse the </a:t>
            </a:r>
            <a:r>
              <a:rPr lang="en-CA" sz="2000" dirty="0">
                <a:solidFill>
                  <a:srgbClr val="000000"/>
                </a:solidFill>
                <a:hlinkClick r:id="rId5"/>
              </a:rPr>
              <a:t>publications and reports</a:t>
            </a:r>
            <a:r>
              <a:rPr lang="en-CA" sz="2000" dirty="0">
                <a:solidFill>
                  <a:srgbClr val="000000"/>
                </a:solidFill>
              </a:rPr>
              <a:t> </a:t>
            </a:r>
            <a:r>
              <a:rPr lang="en-CA" sz="2000" dirty="0"/>
              <a:t>to get to know the work of the 2000+ researchers in the CRDCN community</a:t>
            </a:r>
          </a:p>
          <a:p>
            <a:pPr>
              <a:lnSpc>
                <a:spcPct val="100000"/>
              </a:lnSpc>
            </a:pPr>
            <a:r>
              <a:rPr lang="en-CA" sz="2000" dirty="0"/>
              <a:t>Learn more about the </a:t>
            </a:r>
            <a:r>
              <a:rPr lang="en-CA" sz="2000" dirty="0">
                <a:hlinkClick r:id="rId6"/>
              </a:rPr>
              <a:t>data access continuum </a:t>
            </a:r>
            <a:r>
              <a:rPr lang="en-CA" sz="2000" dirty="0"/>
              <a:t>(including the </a:t>
            </a:r>
            <a:r>
              <a:rPr lang="en-CA" sz="2000" dirty="0">
                <a:hlinkClick r:id="rId7"/>
              </a:rPr>
              <a:t>Data Liberation Initiative</a:t>
            </a:r>
            <a:r>
              <a:rPr lang="en-CA" sz="2000" dirty="0"/>
              <a:t>, </a:t>
            </a:r>
            <a:r>
              <a:rPr lang="en-CA" sz="2000" dirty="0">
                <a:hlinkClick r:id="rId8"/>
              </a:rPr>
              <a:t>Real Time Remote Access</a:t>
            </a:r>
            <a:r>
              <a:rPr lang="en-CA" sz="2000" dirty="0"/>
              <a:t> and </a:t>
            </a:r>
            <a:r>
              <a:rPr lang="en-CA" sz="2000" dirty="0">
                <a:solidFill>
                  <a:srgbClr val="8EAADB"/>
                </a:solidFill>
                <a:hlinkClick r:id="rId9"/>
              </a:rPr>
              <a:t>Public Use Microdata </a:t>
            </a:r>
            <a:r>
              <a:rPr lang="en-CA" sz="2000" dirty="0">
                <a:hlinkClick r:id="rId9"/>
              </a:rPr>
              <a:t>File</a:t>
            </a:r>
            <a:r>
              <a:rPr lang="en-CA" sz="2000" dirty="0"/>
              <a:t>) and </a:t>
            </a:r>
            <a:r>
              <a:rPr lang="en-CA" sz="2000" dirty="0">
                <a:solidFill>
                  <a:srgbClr val="48A1FA"/>
                </a:solidFill>
                <a:hlinkClick r:id="rId10"/>
              </a:rPr>
              <a:t>Statistics </a:t>
            </a:r>
            <a:r>
              <a:rPr lang="en-CA" sz="2000" dirty="0">
                <a:hlinkClick r:id="rId10"/>
              </a:rPr>
              <a:t>Canada</a:t>
            </a:r>
            <a:endParaRPr lang="en-CA" sz="2000" dirty="0"/>
          </a:p>
          <a:p>
            <a:pPr marL="0" indent="0">
              <a:lnSpc>
                <a:spcPct val="100000"/>
              </a:lnSpc>
              <a:spcBef>
                <a:spcPts val="0"/>
              </a:spcBef>
              <a:buNone/>
            </a:pPr>
            <a:endParaRPr lang="en-US" sz="2000" dirty="0"/>
          </a:p>
        </p:txBody>
      </p:sp>
    </p:spTree>
    <p:extLst>
      <p:ext uri="{BB962C8B-B14F-4D97-AF65-F5344CB8AC3E}">
        <p14:creationId xmlns:p14="http://schemas.microsoft.com/office/powerpoint/2010/main" val="29706411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http://schemas.microsoft.com/office/2006/metadata/properties"/>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d2218c32-09b1-43ca-9f00-34bad9345a64"/>
    <ds:schemaRef ds:uri="http://schemas.openxmlformats.org/package/2006/metadata/core-properties"/>
    <ds:schemaRef ds:uri="0083488e-d6c2-4778-b135-5cc161d792ca"/>
    <ds:schemaRef ds:uri="http://purl.org/dc/elements/1.1/"/>
    <ds:schemaRef ds:uri="6a4bcc66-5e39-4110-9353-c9a98f9b6b27"/>
    <ds:schemaRef ds:uri="c9f1011f-09aa-438a-91e8-a3be1ebdc204"/>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B06A5F4D-92FF-414B-BBC2-1A05E995C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763</Words>
  <Application>Microsoft Office PowerPoint</Application>
  <PresentationFormat>Widescreen</PresentationFormat>
  <Paragraphs>76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CRDCN 101 – Sociology</vt:lpstr>
      <vt:lpstr>PowerPoint Presentation</vt:lpstr>
      <vt:lpstr>Statistics Canada microdata subject area categories</vt:lpstr>
      <vt:lpstr>Examples of datasets available via CRDCN</vt:lpstr>
      <vt:lpstr>Sociology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37</cp:revision>
  <dcterms:created xsi:type="dcterms:W3CDTF">2020-03-19T14:29:22Z</dcterms:created>
  <dcterms:modified xsi:type="dcterms:W3CDTF">2023-10-13T19:48:58Z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