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8" r:id="rId9"/>
    <p:sldId id="260"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DEF951-126A-F225-F65C-012BA9E4175C}" v="10" dt="2023-10-13T18:34:28.116"/>
    <p1510:client id="{842607FD-F1DC-981C-38D4-275C38AE1D9B}" v="66" dt="2023-10-06T15:57:50.564"/>
    <p1510:client id="{A37A99E1-87AF-65E2-34A0-C9F9E661CD57}" v="13" dt="2023-10-13T13:36:01.340"/>
    <p1510:client id="{A5B02AE3-1B3F-62D4-0BC3-3897467990B9}" v="1" dt="2023-10-06T14:56:50.281"/>
    <p1510:client id="{CA67402D-3BC1-DD45-D3DA-5A3AC382515A}" v="4" dt="2023-10-06T17:45:09.072"/>
    <p1510:client id="{FABB511C-3B40-550D-E5E8-CD1B73C09080}" v="3" dt="2023-10-13T18:33:37.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2023-10-13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a:xfrm>
            <a:off x="1420427" y="1123552"/>
            <a:ext cx="9351146" cy="2387600"/>
          </a:xfrm>
        </p:spPr>
        <p:txBody>
          <a:bodyPr>
            <a:normAutofit/>
          </a:bodyPr>
          <a:lstStyle/>
          <a:p>
            <a:r>
              <a:rPr lang="en-CA" dirty="0">
                <a:latin typeface="Arial"/>
                <a:cs typeface="Arial"/>
              </a:rPr>
              <a:t>CRDCN 101 – Psychology</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dirty="0">
                <a:effectLst/>
                <a:ea typeface="+mn-lt"/>
                <a:cs typeface="+mn-lt"/>
              </a:rPr>
              <a:t>The </a:t>
            </a:r>
            <a:r>
              <a:rPr lang="en-CA" sz="1600" b="0" i="0" dirty="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dirty="0">
                <a:effectLst/>
                <a:ea typeface="+mn-lt"/>
                <a:cs typeface="+mn-lt"/>
              </a:rPr>
              <a:t> (CRDCN) provides unique access to Statistics Canada microdata </a:t>
            </a:r>
            <a:r>
              <a:rPr lang="en-CA" sz="1600" dirty="0">
                <a:ea typeface="+mn-lt"/>
                <a:cs typeface="+mn-lt"/>
              </a:rPr>
              <a:t>and other data* at</a:t>
            </a:r>
            <a:r>
              <a:rPr lang="en-CA" sz="1600" b="0" i="0" dirty="0">
                <a:effectLst/>
                <a:ea typeface="+mn-lt"/>
                <a:cs typeface="+mn-lt"/>
              </a:rPr>
              <a:t> Research Data Centres (RDCs) on </a:t>
            </a:r>
            <a:r>
              <a:rPr lang="en-CA" sz="1600" b="0" i="0" dirty="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dirty="0">
                <a:effectLst/>
                <a:ea typeface="+mn-lt"/>
                <a:cs typeface="+mn-lt"/>
              </a:rPr>
              <a:t> across the country.</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dirty="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dirty="0">
                <a:ea typeface="+mj-lt"/>
                <a:cs typeface="+mj-lt"/>
              </a:rPr>
              <a:t>What is CRDCN and what is unique about data accessed via the RDC?</a:t>
            </a:r>
            <a:endParaRPr lang="en-US" dirty="0"/>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3260747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Business performance and ownership </a:t>
            </a:r>
          </a:p>
          <a:p>
            <a:pPr algn="l" rtl="0" fontAlgn="base">
              <a:lnSpc>
                <a:spcPct val="100000"/>
              </a:lnSpc>
              <a:spcBef>
                <a:spcPts val="0"/>
              </a:spcBef>
              <a:buFont typeface="Arial" panose="020B0604020202020204" pitchFamily="34" charset="0"/>
              <a:buChar char="•"/>
            </a:pPr>
            <a:r>
              <a:rPr lang="en-CA" sz="2000" b="0" i="0" dirty="0">
                <a:effectLst/>
              </a:rPr>
              <a:t>Children and youth </a:t>
            </a:r>
          </a:p>
          <a:p>
            <a:pPr algn="l" rtl="0" fontAlgn="base">
              <a:lnSpc>
                <a:spcPct val="100000"/>
              </a:lnSpc>
              <a:spcBef>
                <a:spcPts val="0"/>
              </a:spcBef>
              <a:buFont typeface="Arial" panose="020B0604020202020204" pitchFamily="34" charset="0"/>
              <a:buChar char="•"/>
            </a:pPr>
            <a:r>
              <a:rPr lang="en-CA" sz="2000" b="0" i="0" dirty="0">
                <a:effectLst/>
              </a:rPr>
              <a:t>Construction </a:t>
            </a:r>
          </a:p>
          <a:p>
            <a:pPr algn="l" rtl="0" fontAlgn="base">
              <a:lnSpc>
                <a:spcPct val="100000"/>
              </a:lnSpc>
              <a:spcBef>
                <a:spcPts val="0"/>
              </a:spcBef>
              <a:buFont typeface="Arial" panose="020B0604020202020204" pitchFamily="34" charset="0"/>
              <a:buChar char="•"/>
            </a:pPr>
            <a:r>
              <a:rPr lang="en-CA" sz="2000" b="0" i="0" dirty="0">
                <a:effectLst/>
              </a:rPr>
              <a:t>Crime and justice </a:t>
            </a:r>
          </a:p>
          <a:p>
            <a:pPr algn="l" rtl="0" fontAlgn="base">
              <a:lnSpc>
                <a:spcPct val="100000"/>
              </a:lnSpc>
              <a:spcBef>
                <a:spcPts val="0"/>
              </a:spcBef>
              <a:buFont typeface="Arial" panose="020B0604020202020204" pitchFamily="34" charset="0"/>
              <a:buChar char="•"/>
            </a:pPr>
            <a:r>
              <a:rPr lang="en-CA" sz="2000" b="0" i="0" dirty="0">
                <a:effectLst/>
              </a:rPr>
              <a:t>Digital economy and society </a:t>
            </a:r>
          </a:p>
          <a:p>
            <a:pPr algn="l" rtl="0" fontAlgn="base">
              <a:lnSpc>
                <a:spcPct val="100000"/>
              </a:lnSpc>
              <a:spcBef>
                <a:spcPts val="0"/>
              </a:spcBef>
              <a:buFont typeface="Arial" panose="020B0604020202020204" pitchFamily="34" charset="0"/>
              <a:buChar char="•"/>
            </a:pPr>
            <a:r>
              <a:rPr lang="en-CA" sz="2000" b="0" i="0" dirty="0">
                <a:effectLst/>
              </a:rPr>
              <a:t>Economic accounts </a:t>
            </a:r>
          </a:p>
          <a:p>
            <a:pPr algn="l" rtl="0" fontAlgn="base">
              <a:lnSpc>
                <a:spcPct val="100000"/>
              </a:lnSpc>
              <a:spcBef>
                <a:spcPts val="0"/>
              </a:spcBef>
              <a:buFont typeface="Arial" panose="020B0604020202020204" pitchFamily="34" charset="0"/>
              <a:buChar char="•"/>
            </a:pPr>
            <a:r>
              <a:rPr lang="en-CA" sz="2000" b="0" i="0" dirty="0">
                <a:effectLst/>
              </a:rPr>
              <a:t>Education, training and learning </a:t>
            </a:r>
          </a:p>
          <a:p>
            <a:pPr algn="l" rtl="0" fontAlgn="base">
              <a:lnSpc>
                <a:spcPct val="100000"/>
              </a:lnSpc>
              <a:spcBef>
                <a:spcPts val="0"/>
              </a:spcBef>
              <a:buFont typeface="Arial" panose="020B0604020202020204" pitchFamily="34" charset="0"/>
              <a:buChar char="•"/>
            </a:pPr>
            <a:r>
              <a:rPr lang="en-CA" sz="2000" b="0" i="0" dirty="0">
                <a:effectLst/>
              </a:rPr>
              <a:t>Energy </a:t>
            </a:r>
          </a:p>
          <a:p>
            <a:pPr algn="l" rtl="0" fontAlgn="base">
              <a:lnSpc>
                <a:spcPct val="100000"/>
              </a:lnSpc>
              <a:spcBef>
                <a:spcPts val="0"/>
              </a:spcBef>
              <a:buFont typeface="Arial" panose="020B0604020202020204" pitchFamily="34" charset="0"/>
              <a:buChar char="•"/>
            </a:pPr>
            <a:r>
              <a:rPr lang="en-CA" sz="2000" b="0" i="0" dirty="0">
                <a:effectLst/>
              </a:rPr>
              <a:t>Environment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dirty="0">
                <a:effectLst/>
              </a:rPr>
              <a:t>Government </a:t>
            </a:r>
          </a:p>
          <a:p>
            <a:pPr algn="l" rtl="0" fontAlgn="base">
              <a:lnSpc>
                <a:spcPct val="100000"/>
              </a:lnSpc>
              <a:spcBef>
                <a:spcPts val="0"/>
              </a:spcBef>
              <a:buFont typeface="Arial" panose="020B0604020202020204" pitchFamily="34" charset="0"/>
              <a:buChar char="•"/>
            </a:pPr>
            <a:r>
              <a:rPr lang="en-CA" sz="2000" b="0" i="0" dirty="0">
                <a:effectLst/>
              </a:rPr>
              <a:t>Health </a:t>
            </a:r>
          </a:p>
          <a:p>
            <a:pPr algn="l" rtl="0" fontAlgn="base">
              <a:lnSpc>
                <a:spcPct val="100000"/>
              </a:lnSpc>
              <a:spcBef>
                <a:spcPts val="0"/>
              </a:spcBef>
              <a:buFont typeface="Arial" panose="020B0604020202020204" pitchFamily="34" charset="0"/>
              <a:buChar char="•"/>
            </a:pPr>
            <a:r>
              <a:rPr lang="en-CA" sz="2000" b="0" i="0" dirty="0">
                <a:effectLst/>
              </a:rPr>
              <a:t>Housing </a:t>
            </a:r>
          </a:p>
          <a:p>
            <a:pPr algn="l" rtl="0" fontAlgn="base">
              <a:lnSpc>
                <a:spcPct val="100000"/>
              </a:lnSpc>
              <a:spcBef>
                <a:spcPts val="0"/>
              </a:spcBef>
              <a:buFont typeface="Arial" panose="020B0604020202020204" pitchFamily="34" charset="0"/>
              <a:buChar char="•"/>
            </a:pPr>
            <a:r>
              <a:rPr lang="en-CA" sz="2000" b="0" i="0" dirty="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dirty="0">
                <a:effectLst/>
              </a:rPr>
              <a:t>Income, pensions, spending and wealth </a:t>
            </a:r>
          </a:p>
          <a:p>
            <a:pPr algn="l" rtl="0" fontAlgn="base">
              <a:lnSpc>
                <a:spcPct val="100000"/>
              </a:lnSpc>
              <a:spcBef>
                <a:spcPts val="0"/>
              </a:spcBef>
              <a:buFont typeface="Arial" panose="020B0604020202020204" pitchFamily="34" charset="0"/>
              <a:buChar char="•"/>
            </a:pPr>
            <a:r>
              <a:rPr lang="en-CA" sz="2000" b="0" i="0" dirty="0">
                <a:effectLst/>
              </a:rPr>
              <a:t>Indigenous Peoples </a:t>
            </a:r>
          </a:p>
          <a:p>
            <a:pPr algn="l" rtl="0" fontAlgn="base">
              <a:lnSpc>
                <a:spcPct val="100000"/>
              </a:lnSpc>
              <a:spcBef>
                <a:spcPts val="0"/>
              </a:spcBef>
              <a:buFont typeface="Arial" panose="020B0604020202020204" pitchFamily="34" charset="0"/>
              <a:buChar char="•"/>
            </a:pPr>
            <a:r>
              <a:rPr lang="en-CA" sz="2000" b="0" i="0" dirty="0">
                <a:effectLst/>
              </a:rPr>
              <a:t>International trade </a:t>
            </a:r>
          </a:p>
          <a:p>
            <a:pPr algn="l" rtl="0" fontAlgn="base">
              <a:lnSpc>
                <a:spcPct val="100000"/>
              </a:lnSpc>
              <a:spcBef>
                <a:spcPts val="0"/>
              </a:spcBef>
              <a:buFont typeface="Arial" panose="020B0604020202020204" pitchFamily="34" charset="0"/>
              <a:buChar char="•"/>
            </a:pPr>
            <a:r>
              <a:rPr lang="en-CA" sz="2000" b="0" i="0" dirty="0">
                <a:effectLst/>
              </a:rPr>
              <a:t>Labour </a:t>
            </a:r>
          </a:p>
          <a:p>
            <a:pPr algn="l" rtl="0" fontAlgn="base">
              <a:lnSpc>
                <a:spcPct val="100000"/>
              </a:lnSpc>
              <a:spcBef>
                <a:spcPts val="0"/>
              </a:spcBef>
              <a:buFont typeface="Arial" panose="020B0604020202020204" pitchFamily="34" charset="0"/>
              <a:buChar char="•"/>
            </a:pPr>
            <a:r>
              <a:rPr lang="en-CA" sz="2000" b="0" i="0" dirty="0">
                <a:effectLst/>
              </a:rPr>
              <a:t>Languages </a:t>
            </a:r>
          </a:p>
          <a:p>
            <a:pPr algn="l" rtl="0" fontAlgn="base">
              <a:lnSpc>
                <a:spcPct val="100000"/>
              </a:lnSpc>
              <a:spcBef>
                <a:spcPts val="0"/>
              </a:spcBef>
              <a:buFont typeface="Arial" panose="020B0604020202020204" pitchFamily="34" charset="0"/>
              <a:buChar char="•"/>
            </a:pPr>
            <a:r>
              <a:rPr lang="en-CA" sz="2000" b="0" i="0" dirty="0">
                <a:effectLst/>
              </a:rPr>
              <a:t>Manufacturing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Population and demography </a:t>
            </a:r>
          </a:p>
          <a:p>
            <a:pPr algn="l" rtl="0" fontAlgn="base">
              <a:lnSpc>
                <a:spcPct val="100000"/>
              </a:lnSpc>
              <a:spcBef>
                <a:spcPts val="0"/>
              </a:spcBef>
              <a:buFont typeface="Arial" panose="020B0604020202020204" pitchFamily="34" charset="0"/>
              <a:buChar char="•"/>
            </a:pPr>
            <a:r>
              <a:rPr lang="en-CA" sz="2000" b="0" i="0" dirty="0">
                <a:effectLst/>
              </a:rPr>
              <a:t>Prices and price indexes </a:t>
            </a:r>
          </a:p>
          <a:p>
            <a:pPr algn="l" rtl="0" fontAlgn="base">
              <a:lnSpc>
                <a:spcPct val="100000"/>
              </a:lnSpc>
              <a:spcBef>
                <a:spcPts val="0"/>
              </a:spcBef>
              <a:buFont typeface="Arial" panose="020B0604020202020204" pitchFamily="34" charset="0"/>
              <a:buChar char="•"/>
            </a:pPr>
            <a:r>
              <a:rPr lang="en-CA" sz="2000" b="0" i="0" dirty="0">
                <a:effectLst/>
              </a:rPr>
              <a:t>Retail and wholesale </a:t>
            </a:r>
          </a:p>
          <a:p>
            <a:pPr algn="l" rtl="0" fontAlgn="base">
              <a:lnSpc>
                <a:spcPct val="100000"/>
              </a:lnSpc>
              <a:spcBef>
                <a:spcPts val="0"/>
              </a:spcBef>
              <a:buFont typeface="Arial" panose="020B0604020202020204" pitchFamily="34" charset="0"/>
              <a:buChar char="•"/>
            </a:pPr>
            <a:r>
              <a:rPr lang="en-CA" sz="2000" b="0" i="0" dirty="0">
                <a:effectLst/>
              </a:rPr>
              <a:t>Science and technology </a:t>
            </a:r>
          </a:p>
          <a:p>
            <a:pPr algn="l" rtl="0" fontAlgn="base">
              <a:lnSpc>
                <a:spcPct val="100000"/>
              </a:lnSpc>
              <a:spcBef>
                <a:spcPts val="0"/>
              </a:spcBef>
              <a:buFont typeface="Arial" panose="020B0604020202020204" pitchFamily="34" charset="0"/>
              <a:buChar char="•"/>
            </a:pPr>
            <a:r>
              <a:rPr lang="en-CA" sz="2000" b="0" i="0" dirty="0">
                <a:effectLst/>
              </a:rPr>
              <a:t>Seniors and aging </a:t>
            </a:r>
          </a:p>
          <a:p>
            <a:pPr algn="l" rtl="0" fontAlgn="base">
              <a:lnSpc>
                <a:spcPct val="100000"/>
              </a:lnSpc>
              <a:spcBef>
                <a:spcPts val="0"/>
              </a:spcBef>
              <a:buFont typeface="Arial" panose="020B0604020202020204" pitchFamily="34" charset="0"/>
              <a:buChar char="•"/>
            </a:pPr>
            <a:r>
              <a:rPr lang="en-CA" sz="2000" b="0" i="0" dirty="0">
                <a:effectLst/>
              </a:rPr>
              <a:t>Society and community </a:t>
            </a:r>
          </a:p>
          <a:p>
            <a:pPr algn="l" rtl="0" fontAlgn="base">
              <a:lnSpc>
                <a:spcPct val="100000"/>
              </a:lnSpc>
              <a:spcBef>
                <a:spcPts val="0"/>
              </a:spcBef>
              <a:buFont typeface="Arial" panose="020B0604020202020204" pitchFamily="34" charset="0"/>
              <a:buChar char="•"/>
            </a:pPr>
            <a:r>
              <a:rPr lang="en-CA" sz="2000" b="0" i="0" dirty="0">
                <a:effectLst/>
              </a:rPr>
              <a:t>Statistical methods </a:t>
            </a:r>
          </a:p>
          <a:p>
            <a:pPr algn="l" rtl="0" fontAlgn="base">
              <a:lnSpc>
                <a:spcPct val="100000"/>
              </a:lnSpc>
              <a:spcBef>
                <a:spcPts val="0"/>
              </a:spcBef>
              <a:buFont typeface="Arial" panose="020B0604020202020204" pitchFamily="34" charset="0"/>
              <a:buChar char="•"/>
            </a:pPr>
            <a:r>
              <a:rPr lang="en-CA" sz="2000" b="0" i="0" dirty="0">
                <a:effectLst/>
              </a:rPr>
              <a:t>Transportation </a:t>
            </a:r>
          </a:p>
          <a:p>
            <a:pPr algn="l" rtl="0" fontAlgn="base">
              <a:lnSpc>
                <a:spcPct val="100000"/>
              </a:lnSpc>
              <a:spcBef>
                <a:spcPts val="0"/>
              </a:spcBef>
              <a:buFont typeface="Arial" panose="020B0604020202020204" pitchFamily="34" charset="0"/>
              <a:buChar char="•"/>
            </a:pPr>
            <a:r>
              <a:rPr lang="en-CA" sz="2000" b="0" i="0" dirty="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dirty="0"/>
              <a:t>Examples of survey data</a:t>
            </a:r>
            <a:r>
              <a:rPr lang="en-CA" sz="2000" dirty="0"/>
              <a:t>:</a:t>
            </a:r>
          </a:p>
          <a:p>
            <a:pPr>
              <a:lnSpc>
                <a:spcPct val="100000"/>
              </a:lnSpc>
              <a:spcBef>
                <a:spcPts val="0"/>
              </a:spcBef>
            </a:pPr>
            <a:r>
              <a:rPr lang="en-CA" sz="2000" dirty="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dirty="0"/>
              <a:t>Examples of administrative records</a:t>
            </a:r>
            <a:r>
              <a:rPr lang="en-CA" sz="2000" dirty="0"/>
              <a:t>:</a:t>
            </a:r>
          </a:p>
          <a:p>
            <a:pPr>
              <a:lnSpc>
                <a:spcPct val="100000"/>
              </a:lnSpc>
              <a:spcBef>
                <a:spcPts val="0"/>
              </a:spcBef>
            </a:pPr>
            <a:r>
              <a:rPr lang="en-CA" sz="2000" dirty="0"/>
              <a:t>Canadian Birth-Census Cohort, Canadian Cancer Registry (CCR), Canadian Census and Health Environment Cohort (CanCHEC),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dirty="0"/>
              <a:t>Examples of linked survey-administrative data</a:t>
            </a:r>
            <a:r>
              <a:rPr lang="en-CA" sz="2000" dirty="0"/>
              <a:t>:</a:t>
            </a:r>
          </a:p>
          <a:p>
            <a:pPr marL="0" indent="0">
              <a:lnSpc>
                <a:spcPct val="100000"/>
              </a:lnSpc>
              <a:spcBef>
                <a:spcPts val="0"/>
              </a:spcBef>
              <a:spcAft>
                <a:spcPts val="1200"/>
              </a:spcAft>
              <a:buNone/>
            </a:pPr>
            <a:r>
              <a:rPr lang="en-CA" sz="2000" dirty="0"/>
              <a:t>CCHS-DAD-IMDB, LSIC (CCR/CVSD), NLSCY (T1/tax data), </a:t>
            </a:r>
            <a:br>
              <a:rPr lang="en-CA" sz="2000" dirty="0"/>
            </a:br>
            <a:r>
              <a:rPr lang="en-CA" sz="2000" dirty="0"/>
              <a:t>NPHS (T1/CVSD), SLID (T1/CVSD/CCR), YITS (T1)</a:t>
            </a:r>
          </a:p>
          <a:p>
            <a:pPr marL="0" indent="0">
              <a:lnSpc>
                <a:spcPct val="100000"/>
              </a:lnSpc>
              <a:spcBef>
                <a:spcPts val="0"/>
              </a:spcBef>
              <a:buNone/>
            </a:pPr>
            <a:r>
              <a:rPr lang="en-CA" sz="2000" b="1" i="1" dirty="0"/>
              <a:t>More than </a:t>
            </a:r>
            <a:r>
              <a:rPr lang="en-CA" sz="2000" b="1" i="1" dirty="0">
                <a:hlinkClick r:id="rId3"/>
              </a:rPr>
              <a:t>200 datasets</a:t>
            </a:r>
            <a:r>
              <a:rPr lang="en-CA" sz="2000" b="1" i="1" dirty="0"/>
              <a:t> are available</a:t>
            </a:r>
            <a:endParaRPr lang="en-CA" sz="2000" b="1" i="1" dirty="0">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CA" dirty="0">
                <a:cs typeface="Arial"/>
              </a:rPr>
              <a:t>Psychology research in the RDCs</a:t>
            </a:r>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CA" sz="1800" b="0" i="1" u="none" strike="noStrike" dirty="0">
                <a:effectLst/>
                <a:latin typeface="Arial"/>
                <a:cs typeface="Arial"/>
              </a:rPr>
              <a:t>Canadian Journal of Psychiatry </a:t>
            </a:r>
            <a:r>
              <a:rPr lang="en-US" sz="1800" dirty="0">
                <a:ea typeface="+mn-lt"/>
                <a:cs typeface="+mn-lt"/>
              </a:rPr>
              <a:t>–</a:t>
            </a:r>
            <a:r>
              <a:rPr lang="en-US" sz="1800" dirty="0">
                <a:latin typeface="Arial"/>
                <a:ea typeface="+mn-lt"/>
                <a:cs typeface="Arial"/>
              </a:rPr>
              <a:t> </a:t>
            </a:r>
            <a:r>
              <a:rPr lang="en-CA" sz="1800" dirty="0">
                <a:ea typeface="+mn-lt"/>
                <a:cs typeface="+mn-lt"/>
              </a:rPr>
              <a:t>“</a:t>
            </a:r>
            <a:r>
              <a:rPr lang="en-US" sz="1800" dirty="0">
                <a:ea typeface="+mn-lt"/>
                <a:cs typeface="+mn-lt"/>
              </a:rPr>
              <a:t>Course and Predictors of Major Depressive Disorder in the Canadian Armed Forces Members and Veterans Mental Health Follow-up Survey</a:t>
            </a:r>
            <a:r>
              <a:rPr lang="en-CA" sz="1800" dirty="0">
                <a:ea typeface="+mn-lt"/>
                <a:cs typeface="+mn-lt"/>
              </a:rPr>
              <a:t>”</a:t>
            </a:r>
            <a:r>
              <a:rPr lang="en-US" sz="1800" dirty="0">
                <a:ea typeface="+mn-lt"/>
                <a:cs typeface="+mn-lt"/>
              </a:rPr>
              <a:t> (Enns, Mota, Afifi, Bolton, Richardson, Patten and Sareen, 2022)</a:t>
            </a:r>
          </a:p>
          <a:p>
            <a:pPr>
              <a:lnSpc>
                <a:spcPct val="100000"/>
              </a:lnSpc>
              <a:spcBef>
                <a:spcPts val="0"/>
              </a:spcBef>
              <a:spcAft>
                <a:spcPts val="1200"/>
              </a:spcAft>
            </a:pPr>
            <a:r>
              <a:rPr lang="en-US" sz="1800" i="1" dirty="0">
                <a:latin typeface="Arial"/>
                <a:cs typeface="Arial"/>
              </a:rPr>
              <a:t>Child Psychiatry and Human Development </a:t>
            </a:r>
            <a:r>
              <a:rPr lang="en-US" sz="1800" dirty="0">
                <a:ea typeface="+mn-lt"/>
                <a:cs typeface="+mn-lt"/>
              </a:rPr>
              <a:t>–</a:t>
            </a:r>
            <a:r>
              <a:rPr lang="en-US" sz="1800" dirty="0">
                <a:latin typeface="Arial"/>
                <a:ea typeface="+mn-lt"/>
                <a:cs typeface="Arial"/>
              </a:rPr>
              <a:t> </a:t>
            </a:r>
            <a:r>
              <a:rPr lang="en-CA" sz="1800" dirty="0">
                <a:ea typeface="+mn-lt"/>
                <a:cs typeface="+mn-lt"/>
              </a:rPr>
              <a:t>“</a:t>
            </a:r>
            <a:r>
              <a:rPr lang="en-US" sz="1800" dirty="0">
                <a:ea typeface="+mn-lt"/>
                <a:cs typeface="+mn-lt"/>
              </a:rPr>
              <a:t>Mental Health Challenges Among First Nations Adolescents Living Off-Reserve in Ontario, Canada</a:t>
            </a:r>
            <a:r>
              <a:rPr lang="en-CA" sz="1800" dirty="0">
                <a:ea typeface="+mn-lt"/>
                <a:cs typeface="+mn-lt"/>
              </a:rPr>
              <a:t>”</a:t>
            </a:r>
            <a:r>
              <a:rPr lang="en-US" sz="1800" dirty="0">
                <a:ea typeface="+mn-lt"/>
                <a:cs typeface="+mn-lt"/>
              </a:rPr>
              <a:t> (Owais, Savoy, Hill, Lai, Burack and Van Lieshout, 2022)</a:t>
            </a:r>
            <a:endParaRPr lang="en-US" sz="1000" dirty="0">
              <a:latin typeface="Arial Nova Light"/>
              <a:cs typeface="Arial"/>
            </a:endParaRPr>
          </a:p>
          <a:p>
            <a:pPr>
              <a:lnSpc>
                <a:spcPct val="100000"/>
              </a:lnSpc>
              <a:spcBef>
                <a:spcPts val="0"/>
              </a:spcBef>
              <a:spcAft>
                <a:spcPts val="1200"/>
              </a:spcAft>
            </a:pPr>
            <a:r>
              <a:rPr lang="en-US" sz="1800" i="1" dirty="0">
                <a:latin typeface="Arial"/>
                <a:cs typeface="Arial"/>
              </a:rPr>
              <a:t>Development and Psychopathology </a:t>
            </a:r>
            <a:r>
              <a:rPr lang="en-US" sz="1800" dirty="0">
                <a:ea typeface="+mn-lt"/>
                <a:cs typeface="+mn-lt"/>
              </a:rPr>
              <a:t>–</a:t>
            </a:r>
            <a:r>
              <a:rPr lang="en-US" sz="1800" dirty="0">
                <a:latin typeface="Arial"/>
                <a:ea typeface="+mn-lt"/>
                <a:cs typeface="Arial"/>
              </a:rPr>
              <a:t> </a:t>
            </a:r>
            <a:r>
              <a:rPr lang="en-CA" sz="1800" dirty="0">
                <a:ea typeface="+mn-lt"/>
                <a:cs typeface="+mn-lt"/>
              </a:rPr>
              <a:t>“</a:t>
            </a:r>
            <a:r>
              <a:rPr lang="en-US" sz="1800" dirty="0">
                <a:ea typeface="+mn-lt"/>
                <a:cs typeface="+mn-lt"/>
              </a:rPr>
              <a:t>Individual- and Family-Level Associations between Child Psychopathology and Parenting</a:t>
            </a:r>
            <a:r>
              <a:rPr lang="en-CA" sz="1800" dirty="0">
                <a:ea typeface="+mn-lt"/>
                <a:cs typeface="+mn-lt"/>
              </a:rPr>
              <a:t>”</a:t>
            </a:r>
            <a:r>
              <a:rPr lang="en-US" sz="1800" dirty="0">
                <a:ea typeface="+mn-lt"/>
                <a:cs typeface="+mn-lt"/>
              </a:rPr>
              <a:t> (Aitken, </a:t>
            </a:r>
            <a:r>
              <a:rPr lang="en-US" sz="1800" dirty="0" err="1">
                <a:ea typeface="+mn-lt"/>
                <a:cs typeface="+mn-lt"/>
              </a:rPr>
              <a:t>Perquier</a:t>
            </a:r>
            <a:r>
              <a:rPr lang="en-US" sz="1800" dirty="0">
                <a:ea typeface="+mn-lt"/>
                <a:cs typeface="+mn-lt"/>
              </a:rPr>
              <a:t>, </a:t>
            </a:r>
            <a:r>
              <a:rPr lang="en-US" sz="1800" dirty="0" err="1">
                <a:ea typeface="+mn-lt"/>
                <a:cs typeface="+mn-lt"/>
              </a:rPr>
              <a:t>Haltigan</a:t>
            </a:r>
            <a:r>
              <a:rPr lang="en-US" sz="1800" dirty="0">
                <a:ea typeface="+mn-lt"/>
                <a:cs typeface="+mn-lt"/>
              </a:rPr>
              <a:t>, Wang, Andrade, Battaglia, Szatmari and Georgiades, 2023)</a:t>
            </a:r>
          </a:p>
          <a:p>
            <a:pPr>
              <a:lnSpc>
                <a:spcPct val="100000"/>
              </a:lnSpc>
              <a:spcBef>
                <a:spcPts val="0"/>
              </a:spcBef>
              <a:spcAft>
                <a:spcPts val="1200"/>
              </a:spcAft>
            </a:pPr>
            <a:r>
              <a:rPr lang="en-US" sz="1800" b="0" i="1" u="none" strike="noStrike" dirty="0">
                <a:effectLst/>
                <a:latin typeface="Arial"/>
                <a:cs typeface="Arial"/>
              </a:rPr>
              <a:t>Social Psychiatry and Psychiatric Epidemiology </a:t>
            </a:r>
            <a:r>
              <a:rPr lang="en-US" sz="1800" dirty="0">
                <a:ea typeface="+mn-lt"/>
                <a:cs typeface="+mn-lt"/>
              </a:rPr>
              <a:t>–</a:t>
            </a:r>
            <a:r>
              <a:rPr lang="en-US" sz="1800" dirty="0">
                <a:latin typeface="Arial"/>
                <a:ea typeface="+mn-lt"/>
                <a:cs typeface="Arial"/>
              </a:rPr>
              <a:t> </a:t>
            </a:r>
            <a:r>
              <a:rPr lang="en-CA" sz="1800" dirty="0">
                <a:ea typeface="+mn-lt"/>
                <a:cs typeface="+mn-lt"/>
              </a:rPr>
              <a:t>“</a:t>
            </a:r>
            <a:r>
              <a:rPr lang="en-US" sz="1800" dirty="0">
                <a:ea typeface="+mn-lt"/>
                <a:cs typeface="+mn-lt"/>
              </a:rPr>
              <a:t>Social determinants of </a:t>
            </a:r>
            <a:br>
              <a:rPr lang="en-US" sz="1800" dirty="0">
                <a:ea typeface="+mn-lt"/>
                <a:cs typeface="+mn-lt"/>
              </a:rPr>
            </a:br>
            <a:r>
              <a:rPr lang="en-US" sz="1800" dirty="0">
                <a:ea typeface="+mn-lt"/>
                <a:cs typeface="+mn-lt"/>
              </a:rPr>
              <a:t>ethno-racial inequalities in substance use: a decomposition of national survey </a:t>
            </a:r>
            <a:br>
              <a:rPr lang="en-US" sz="1800" dirty="0">
                <a:ea typeface="+mn-lt"/>
                <a:cs typeface="+mn-lt"/>
              </a:rPr>
            </a:br>
            <a:r>
              <a:rPr lang="en-US" sz="1800" dirty="0">
                <a:ea typeface="+mn-lt"/>
                <a:cs typeface="+mn-lt"/>
              </a:rPr>
              <a:t>data</a:t>
            </a:r>
            <a:r>
              <a:rPr lang="en-CA" sz="1800" dirty="0">
                <a:ea typeface="+mn-lt"/>
                <a:cs typeface="+mn-lt"/>
              </a:rPr>
              <a:t>”</a:t>
            </a:r>
            <a:r>
              <a:rPr lang="en-US" sz="1800" dirty="0">
                <a:ea typeface="+mn-lt"/>
                <a:cs typeface="+mn-lt"/>
              </a:rPr>
              <a:t> (Blair and Siddiqi, 2022)</a:t>
            </a:r>
          </a:p>
          <a:p>
            <a:pPr>
              <a:lnSpc>
                <a:spcPct val="100000"/>
              </a:lnSpc>
              <a:spcBef>
                <a:spcPts val="0"/>
              </a:spcBef>
              <a:spcAft>
                <a:spcPts val="1200"/>
              </a:spcAft>
            </a:pPr>
            <a:endParaRPr lang="en-US" sz="1800">
              <a:ea typeface="+mn-lt"/>
              <a:cs typeface="+mn-lt"/>
            </a:endParaRPr>
          </a:p>
        </p:txBody>
      </p:sp>
    </p:spTree>
    <p:extLst>
      <p:ext uri="{BB962C8B-B14F-4D97-AF65-F5344CB8AC3E}">
        <p14:creationId xmlns:p14="http://schemas.microsoft.com/office/powerpoint/2010/main" val="89450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US" sz="3600">
                <a:cs typeface="Arial"/>
              </a:rPr>
              <a:t>RDC on the university campus</a:t>
            </a:r>
            <a:endParaRPr lang="en-US" sz="3600"/>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dirty="0"/>
              <a:t>Location on campus:</a:t>
            </a:r>
          </a:p>
          <a:p>
            <a:pPr>
              <a:lnSpc>
                <a:spcPct val="100000"/>
              </a:lnSpc>
              <a:spcBef>
                <a:spcPts val="600"/>
              </a:spcBef>
            </a:pPr>
            <a:r>
              <a:rPr lang="en-CA" sz="2000" dirty="0">
                <a:highlight>
                  <a:srgbClr val="C0C0C0"/>
                </a:highlight>
              </a:rPr>
              <a:t>[add location on your campus]</a:t>
            </a:r>
          </a:p>
          <a:p>
            <a:pPr>
              <a:lnSpc>
                <a:spcPct val="100000"/>
              </a:lnSpc>
              <a:spcBef>
                <a:spcPts val="600"/>
              </a:spcBef>
            </a:pPr>
            <a:r>
              <a:rPr lang="en-CA" sz="2000" dirty="0">
                <a:highlight>
                  <a:srgbClr val="C0C0C0"/>
                </a:highlight>
              </a:rPr>
              <a:t>[add to individual website for your local/campus RDC, if available]</a:t>
            </a:r>
          </a:p>
          <a:p>
            <a:pPr>
              <a:lnSpc>
                <a:spcPct val="100000"/>
              </a:lnSpc>
              <a:spcBef>
                <a:spcPts val="600"/>
              </a:spcBef>
            </a:pPr>
            <a:r>
              <a:rPr lang="en-CA" sz="2000" dirty="0">
                <a:highlight>
                  <a:srgbClr val="C0C0C0"/>
                </a:highlight>
              </a:rPr>
              <a:t>Data librarian(s) at the university: [add info here]</a:t>
            </a:r>
          </a:p>
          <a:p>
            <a:pPr marL="0" indent="0">
              <a:lnSpc>
                <a:spcPct val="100000"/>
              </a:lnSpc>
              <a:buNone/>
            </a:pPr>
            <a:r>
              <a:rPr lang="en-CA" sz="2000" dirty="0">
                <a:ea typeface="+mn-lt"/>
                <a:cs typeface="+mn-lt"/>
              </a:rPr>
              <a:t>How to </a:t>
            </a:r>
            <a:r>
              <a:rPr lang="en-CA" sz="2000" dirty="0">
                <a:solidFill>
                  <a:srgbClr val="48A1FA"/>
                </a:solidFill>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dirty="0">
                <a:solidFill>
                  <a:srgbClr val="63656A"/>
                </a:solidFill>
                <a:ea typeface="+mn-lt"/>
                <a:cs typeface="+mn-lt"/>
              </a:rPr>
              <a:t> through an RDC</a:t>
            </a:r>
            <a:r>
              <a:rPr lang="en-CA" sz="2000" dirty="0">
                <a:ea typeface="+mn-lt"/>
                <a:cs typeface="+mn-lt"/>
              </a:rPr>
              <a:t>:</a:t>
            </a:r>
            <a:endParaRPr lang="en-US" sz="2000" dirty="0">
              <a:ea typeface="+mn-lt"/>
              <a:cs typeface="+mn-lt"/>
            </a:endParaRPr>
          </a:p>
          <a:p>
            <a:pPr marL="457200" indent="-457200">
              <a:lnSpc>
                <a:spcPct val="100000"/>
              </a:lnSpc>
              <a:spcBef>
                <a:spcPts val="600"/>
              </a:spcBef>
              <a:buAutoNum type="arabicParenR"/>
            </a:pPr>
            <a:r>
              <a:rPr lang="en-CA" sz="2000" dirty="0">
                <a:latin typeface="Arial"/>
                <a:cs typeface="Arial"/>
              </a:rPr>
              <a:t>Ensure your project requires Microdata</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Complete a project proposal </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Request a letter from your supervisor</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Upload your documents to the </a:t>
            </a:r>
            <a:r>
              <a:rPr lang="en-CA" sz="2000" dirty="0">
                <a:solidFill>
                  <a:srgbClr val="48A1FA"/>
                </a:solidFill>
                <a:latin typeface="Arial"/>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a:cs typeface="Arial"/>
            </a:endParaRPr>
          </a:p>
          <a:p>
            <a:pPr marL="0" indent="0">
              <a:lnSpc>
                <a:spcPct val="100000"/>
              </a:lnSpc>
              <a:buNone/>
            </a:pPr>
            <a:endParaRPr lang="en-CA" sz="2000" dirty="0"/>
          </a:p>
          <a:p>
            <a:pPr>
              <a:lnSpc>
                <a:spcPct val="100000"/>
              </a:lnSpc>
              <a:spcBef>
                <a:spcPts val="0"/>
              </a:spcBef>
            </a:pPr>
            <a:endParaRPr lang="en-US" sz="2000"/>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dirty="0"/>
              <a:t>Visit the CRDCN </a:t>
            </a:r>
            <a:r>
              <a:rPr lang="en-CA" sz="2000" dirty="0">
                <a:solidFill>
                  <a:srgbClr val="000000"/>
                </a:solidFill>
                <a:hlinkClick r:id="rId2"/>
              </a:rPr>
              <a:t>website</a:t>
            </a:r>
            <a:endParaRPr lang="en-CA" sz="2000" dirty="0">
              <a:solidFill>
                <a:srgbClr val="000000"/>
              </a:solidFill>
            </a:endParaRPr>
          </a:p>
          <a:p>
            <a:pPr>
              <a:lnSpc>
                <a:spcPct val="100000"/>
              </a:lnSpc>
            </a:pPr>
            <a:r>
              <a:rPr lang="en-CA" sz="2000" dirty="0"/>
              <a:t>Sign up for the </a:t>
            </a:r>
            <a:r>
              <a:rPr lang="en-CA" sz="2000" dirty="0">
                <a:solidFill>
                  <a:srgbClr val="000000"/>
                </a:solidFill>
                <a:hlinkClick r:id="rId3"/>
              </a:rPr>
              <a:t>CRDCN newsletter</a:t>
            </a:r>
            <a:endParaRPr lang="en-CA" sz="2000" dirty="0">
              <a:solidFill>
                <a:srgbClr val="000000"/>
              </a:solidFill>
            </a:endParaRPr>
          </a:p>
          <a:p>
            <a:pPr>
              <a:lnSpc>
                <a:spcPct val="100000"/>
              </a:lnSpc>
            </a:pPr>
            <a:r>
              <a:rPr lang="en-CA" sz="2000" dirty="0"/>
              <a:t>Participate in the CRDCN </a:t>
            </a:r>
            <a:r>
              <a:rPr lang="en-CA" sz="2000" dirty="0">
                <a:solidFill>
                  <a:srgbClr val="000000"/>
                </a:solidFill>
                <a:hlinkClick r:id="rId4"/>
              </a:rPr>
              <a:t>annual conference and other training</a:t>
            </a:r>
            <a:endParaRPr lang="en-CA" sz="2000" dirty="0">
              <a:solidFill>
                <a:srgbClr val="000000"/>
              </a:solidFill>
            </a:endParaRPr>
          </a:p>
          <a:p>
            <a:pPr>
              <a:lnSpc>
                <a:spcPct val="100000"/>
              </a:lnSpc>
            </a:pPr>
            <a:r>
              <a:rPr lang="en-CA" sz="2000" dirty="0"/>
              <a:t>Search or browse the </a:t>
            </a:r>
            <a:r>
              <a:rPr lang="en-CA" sz="2000" dirty="0">
                <a:solidFill>
                  <a:srgbClr val="000000"/>
                </a:solidFill>
                <a:hlinkClick r:id="rId5"/>
              </a:rPr>
              <a:t>publications and reports</a:t>
            </a:r>
            <a:r>
              <a:rPr lang="en-CA" sz="2000" dirty="0">
                <a:solidFill>
                  <a:srgbClr val="000000"/>
                </a:solidFill>
              </a:rPr>
              <a:t> </a:t>
            </a:r>
            <a:r>
              <a:rPr lang="en-CA" sz="2000" dirty="0"/>
              <a:t>to get to know the work of the 2000+ researchers in the CRDCN community</a:t>
            </a:r>
          </a:p>
          <a:p>
            <a:pPr>
              <a:lnSpc>
                <a:spcPct val="100000"/>
              </a:lnSpc>
            </a:pPr>
            <a:r>
              <a:rPr lang="en-CA" sz="2000" dirty="0"/>
              <a:t>Learn more about the </a:t>
            </a:r>
            <a:r>
              <a:rPr lang="en-CA" sz="2000" dirty="0">
                <a:hlinkClick r:id="rId6"/>
              </a:rPr>
              <a:t>data access continuum </a:t>
            </a:r>
            <a:r>
              <a:rPr lang="en-CA" sz="2000" dirty="0"/>
              <a:t>(including the </a:t>
            </a:r>
            <a:r>
              <a:rPr lang="en-CA" sz="2000" dirty="0">
                <a:hlinkClick r:id="rId7"/>
              </a:rPr>
              <a:t>Data Liberation Initiative</a:t>
            </a:r>
            <a:r>
              <a:rPr lang="en-CA" sz="2000" dirty="0"/>
              <a:t>, </a:t>
            </a:r>
            <a:r>
              <a:rPr lang="en-CA" sz="2000" dirty="0">
                <a:hlinkClick r:id="rId8"/>
              </a:rPr>
              <a:t>Real Time Remote Access</a:t>
            </a:r>
            <a:r>
              <a:rPr lang="en-CA" sz="2000" dirty="0"/>
              <a:t> and </a:t>
            </a:r>
            <a:r>
              <a:rPr lang="en-CA" sz="2000" dirty="0">
                <a:solidFill>
                  <a:srgbClr val="8EAADB"/>
                </a:solidFill>
                <a:hlinkClick r:id="rId9"/>
              </a:rPr>
              <a:t>Public Use Microdata </a:t>
            </a:r>
            <a:r>
              <a:rPr lang="en-CA" sz="2000" dirty="0">
                <a:hlinkClick r:id="rId9"/>
              </a:rPr>
              <a:t>File</a:t>
            </a:r>
            <a:r>
              <a:rPr lang="en-CA" sz="2000" dirty="0"/>
              <a:t>) and </a:t>
            </a:r>
            <a:r>
              <a:rPr lang="en-CA" sz="2000" dirty="0">
                <a:solidFill>
                  <a:srgbClr val="48A1FA"/>
                </a:solidFill>
                <a:hlinkClick r:id="rId10"/>
              </a:rPr>
              <a:t>Statistics </a:t>
            </a:r>
            <a:r>
              <a:rPr lang="en-CA" sz="2000" dirty="0">
                <a:hlinkClick r:id="rId10"/>
              </a:rPr>
              <a:t>Canada</a:t>
            </a:r>
            <a:endParaRPr lang="en-CA" sz="2000" dirty="0"/>
          </a:p>
          <a:p>
            <a:pPr marL="0" indent="0">
              <a:lnSpc>
                <a:spcPct val="100000"/>
              </a:lnSpc>
              <a:spcBef>
                <a:spcPts val="0"/>
              </a:spcBef>
              <a:buNone/>
            </a:pPr>
            <a:endParaRPr lang="en-US" sz="2000" dirty="0"/>
          </a:p>
        </p:txBody>
      </p:sp>
    </p:spTree>
    <p:extLst>
      <p:ext uri="{BB962C8B-B14F-4D97-AF65-F5344CB8AC3E}">
        <p14:creationId xmlns:p14="http://schemas.microsoft.com/office/powerpoint/2010/main" val="42079750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5E7EBE-8F52-41E7-AED3-CEA8B1FA5B00}">
  <ds:schemaRef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schemas.microsoft.com/office/infopath/2007/PartnerControls"/>
    <ds:schemaRef ds:uri="d2218c32-09b1-43ca-9f00-34bad9345a64"/>
    <ds:schemaRef ds:uri="0083488e-d6c2-4778-b135-5cc161d792ca"/>
    <ds:schemaRef ds:uri="http://purl.org/dc/dcmitype/"/>
    <ds:schemaRef ds:uri="6a4bcc66-5e39-4110-9353-c9a98f9b6b27"/>
    <ds:schemaRef ds:uri="c9f1011f-09aa-438a-91e8-a3be1ebdc204"/>
  </ds:schemaRefs>
</ds:datastoreItem>
</file>

<file path=customXml/itemProps2.xml><?xml version="1.0" encoding="utf-8"?>
<ds:datastoreItem xmlns:ds="http://schemas.openxmlformats.org/officeDocument/2006/customXml" ds:itemID="{016A8E08-DBBC-47F3-9FD5-4DC5A59E4D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A29483-5E78-4541-AD2D-42735FF999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780</Words>
  <Application>Microsoft Office PowerPoint</Application>
  <PresentationFormat>Widescreen</PresentationFormat>
  <Paragraphs>75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CRDCN 101 – Psychology</vt:lpstr>
      <vt:lpstr>PowerPoint Presentation</vt:lpstr>
      <vt:lpstr>Statistics Canada microdata subject area categories</vt:lpstr>
      <vt:lpstr>Examples of datasets available via CRDCN</vt:lpstr>
      <vt:lpstr>Psychology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49</cp:revision>
  <dcterms:created xsi:type="dcterms:W3CDTF">2020-03-19T14:29:22Z</dcterms:created>
  <dcterms:modified xsi:type="dcterms:W3CDTF">2023-10-13T19:48:40Z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