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8" r:id="rId6"/>
    <p:sldId id="258" r:id="rId7"/>
    <p:sldId id="259" r:id="rId8"/>
    <p:sldId id="266" r:id="rId9"/>
    <p:sldId id="260"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AAF205-0B38-88D4-F037-209D0C61A4E2}" name="Grant Gibson" initials="GG" userId="S::grant.gibson@crdcn.ca::986fbb49-9b20-40cb-b792-7e1154e60928" providerId="AD"/>
  <p188:author id="{7A321EAA-CB0E-4758-CC72-AB6E5F122C6E}" name="Johanne Provençal" initials="JP" userId="S::johanne.provencal@crdcn.ca::91505ee1-49e7-4482-8c3c-80c96976f4a1" providerId="AD"/>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A93C4-3CFD-A81F-B2B2-415A9E211A40}" v="1" dt="2023-10-06T14:55:48.063"/>
    <p1510:client id="{0391D075-064C-FA6D-FDBD-264D58F25EDF}" v="15" dt="2023-10-13T13:26:47.825"/>
    <p1510:client id="{582A7AA1-B3CE-427D-D499-32D7FE5F29E6}" v="10" dt="2023-10-13T18:32:08.087"/>
    <p1510:client id="{8CFB86EC-E5AD-4FD9-9E85-4BFB5052F57D}" v="2" dt="2023-10-13T18:36:10.121"/>
    <p1510:client id="{C87C4ECD-7A75-E5C2-EE10-E30608D310F6}" v="53" dt="2023-10-06T15:44:25.172"/>
    <p1510:client id="{E09A37EA-C623-BF0A-7A7E-9FF9BDD34C4E}" v="8" dt="2023-10-13T13:44:49.587"/>
    <p1510:client id="{EA13D80E-EE0D-0B48-1F00-F8DEF7890645}" v="4" dt="2023-10-06T17:43:42.2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2023-10-13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2023-10-13</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dirty="0">
                <a:latin typeface="Arial"/>
                <a:cs typeface="Arial"/>
              </a:rPr>
              <a:t>CRDCN 101 – Health</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dirty="0">
                <a:effectLst/>
                <a:ea typeface="+mn-lt"/>
                <a:cs typeface="+mn-lt"/>
              </a:rPr>
              <a:t>The </a:t>
            </a:r>
            <a:r>
              <a:rPr lang="en-CA" sz="1600" b="0" i="0" dirty="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dirty="0">
                <a:effectLst/>
                <a:ea typeface="+mn-lt"/>
                <a:cs typeface="+mn-lt"/>
              </a:rPr>
              <a:t> (CRDCN) provides unique access to Statistics Canada microdata </a:t>
            </a:r>
            <a:r>
              <a:rPr lang="en-CA" sz="1600" dirty="0">
                <a:ea typeface="+mn-lt"/>
                <a:cs typeface="+mn-lt"/>
              </a:rPr>
              <a:t>and other data* at</a:t>
            </a:r>
            <a:r>
              <a:rPr lang="en-CA" sz="1600" b="0" i="0" dirty="0">
                <a:effectLst/>
                <a:ea typeface="+mn-lt"/>
                <a:cs typeface="+mn-lt"/>
              </a:rPr>
              <a:t> Research Data Centres (RDCs) on </a:t>
            </a:r>
            <a:r>
              <a:rPr lang="en-CA" sz="1600" b="0" i="0" dirty="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dirty="0">
                <a:effectLst/>
                <a:ea typeface="+mn-lt"/>
                <a:cs typeface="+mn-lt"/>
              </a:rPr>
              <a:t> across the country.</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The RDC is</a:t>
            </a:r>
            <a:r>
              <a:rPr lang="en-CA" sz="1600" b="0" i="0" dirty="0">
                <a:effectLst/>
              </a:rPr>
              <a:t> a secure facility where researchers access detailed</a:t>
            </a:r>
            <a:r>
              <a:rPr lang="en-CA" sz="1600" dirty="0"/>
              <a:t> survey and administrative </a:t>
            </a:r>
            <a:r>
              <a:rPr lang="en-CA" sz="1600" b="0" i="0" dirty="0">
                <a:effectLst/>
              </a:rPr>
              <a:t>microdata. The </a:t>
            </a:r>
            <a:r>
              <a:rPr lang="en-CA" sz="1600" dirty="0"/>
              <a:t>RDC's</a:t>
            </a:r>
            <a:r>
              <a:rPr lang="en-CA" sz="1600" b="0" i="0" dirty="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dirty="0">
              <a:effectLst/>
            </a:endParaRPr>
          </a:p>
          <a:p>
            <a:pPr>
              <a:lnSpc>
                <a:spcPct val="100000"/>
              </a:lnSpc>
              <a:spcBef>
                <a:spcPts val="0"/>
              </a:spcBef>
            </a:pPr>
            <a:r>
              <a:rPr lang="en-CA" sz="1600" dirty="0"/>
              <a:t>Individual data are protected</a:t>
            </a:r>
            <a:r>
              <a:rPr lang="en-CA" sz="1600" b="0" i="0" dirty="0">
                <a:effectLst/>
              </a:rPr>
              <a:t>: (</a:t>
            </a:r>
            <a:r>
              <a:rPr lang="en-CA" sz="1600" dirty="0"/>
              <a:t>1</a:t>
            </a:r>
            <a:r>
              <a:rPr lang="en-CA" sz="1600" b="0" i="0" dirty="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dirty="0"/>
          </a:p>
          <a:p>
            <a:pPr algn="l">
              <a:lnSpc>
                <a:spcPct val="100000"/>
              </a:lnSpc>
              <a:spcBef>
                <a:spcPts val="0"/>
              </a:spcBef>
            </a:pPr>
            <a:r>
              <a:rPr lang="en-CA" sz="1600" b="0" i="0" dirty="0">
                <a:effectLst/>
              </a:rPr>
              <a:t>CRDCN is also a place for training and networking with your fellow researchers. There is an annual CRDCN conference, and RDC-specific events at many universities. Have a look at our </a:t>
            </a:r>
            <a:r>
              <a:rPr lang="en-CA" sz="1600" b="0" i="0" dirty="0">
                <a:effectLst/>
                <a:hlinkClick r:id="rId4"/>
              </a:rPr>
              <a:t>events calendar</a:t>
            </a:r>
            <a:r>
              <a:rPr lang="en-CA" sz="1600" b="0" i="0" dirty="0">
                <a:effectLst/>
              </a:rPr>
              <a:t> to find one that interests you.</a:t>
            </a:r>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CA" sz="1600" dirty="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dirty="0">
                <a:ea typeface="+mj-lt"/>
                <a:cs typeface="+mj-lt"/>
              </a:rPr>
              <a:t>What is CRDCN and what is unique about data accessed via the RDC?</a:t>
            </a:r>
            <a:endParaRPr lang="en-US" dirty="0"/>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88576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dirty="0">
                <a:effectLst/>
              </a:rPr>
              <a:t>Business performance and ownership </a:t>
            </a:r>
          </a:p>
          <a:p>
            <a:pPr algn="l" rtl="0" fontAlgn="base">
              <a:lnSpc>
                <a:spcPct val="100000"/>
              </a:lnSpc>
              <a:spcBef>
                <a:spcPts val="0"/>
              </a:spcBef>
              <a:buFont typeface="Arial" panose="020B0604020202020204" pitchFamily="34" charset="0"/>
              <a:buChar char="•"/>
            </a:pPr>
            <a:r>
              <a:rPr lang="en-CA" sz="2000" b="0" i="0" dirty="0">
                <a:effectLst/>
              </a:rPr>
              <a:t>Children and youth </a:t>
            </a:r>
          </a:p>
          <a:p>
            <a:pPr algn="l" rtl="0" fontAlgn="base">
              <a:lnSpc>
                <a:spcPct val="100000"/>
              </a:lnSpc>
              <a:spcBef>
                <a:spcPts val="0"/>
              </a:spcBef>
              <a:buFont typeface="Arial" panose="020B0604020202020204" pitchFamily="34" charset="0"/>
              <a:buChar char="•"/>
            </a:pPr>
            <a:r>
              <a:rPr lang="en-CA" sz="2000" b="0" i="0" dirty="0">
                <a:effectLst/>
              </a:rPr>
              <a:t>Construction </a:t>
            </a:r>
          </a:p>
          <a:p>
            <a:pPr algn="l" rtl="0" fontAlgn="base">
              <a:lnSpc>
                <a:spcPct val="100000"/>
              </a:lnSpc>
              <a:spcBef>
                <a:spcPts val="0"/>
              </a:spcBef>
              <a:buFont typeface="Arial" panose="020B0604020202020204" pitchFamily="34" charset="0"/>
              <a:buChar char="•"/>
            </a:pPr>
            <a:r>
              <a:rPr lang="en-CA" sz="2000" b="0" i="0" dirty="0">
                <a:effectLst/>
              </a:rPr>
              <a:t>Crime and justice </a:t>
            </a:r>
          </a:p>
          <a:p>
            <a:pPr algn="l" rtl="0" fontAlgn="base">
              <a:lnSpc>
                <a:spcPct val="100000"/>
              </a:lnSpc>
              <a:spcBef>
                <a:spcPts val="0"/>
              </a:spcBef>
              <a:buFont typeface="Arial" panose="020B0604020202020204" pitchFamily="34" charset="0"/>
              <a:buChar char="•"/>
            </a:pPr>
            <a:r>
              <a:rPr lang="en-CA" sz="2000" b="0" i="0" dirty="0">
                <a:effectLst/>
              </a:rPr>
              <a:t>Digital economy and society </a:t>
            </a:r>
          </a:p>
          <a:p>
            <a:pPr algn="l" rtl="0" fontAlgn="base">
              <a:lnSpc>
                <a:spcPct val="100000"/>
              </a:lnSpc>
              <a:spcBef>
                <a:spcPts val="0"/>
              </a:spcBef>
              <a:buFont typeface="Arial" panose="020B0604020202020204" pitchFamily="34" charset="0"/>
              <a:buChar char="•"/>
            </a:pPr>
            <a:r>
              <a:rPr lang="en-CA" sz="2000" b="0" i="0" dirty="0">
                <a:effectLst/>
              </a:rPr>
              <a:t>Economic accounts </a:t>
            </a:r>
          </a:p>
          <a:p>
            <a:pPr algn="l" rtl="0" fontAlgn="base">
              <a:lnSpc>
                <a:spcPct val="100000"/>
              </a:lnSpc>
              <a:spcBef>
                <a:spcPts val="0"/>
              </a:spcBef>
              <a:buFont typeface="Arial" panose="020B0604020202020204" pitchFamily="34" charset="0"/>
              <a:buChar char="•"/>
            </a:pPr>
            <a:r>
              <a:rPr lang="en-CA" sz="2000" b="0" i="0" dirty="0">
                <a:effectLst/>
              </a:rPr>
              <a:t>Education, training and learning </a:t>
            </a:r>
          </a:p>
          <a:p>
            <a:pPr algn="l" rtl="0" fontAlgn="base">
              <a:lnSpc>
                <a:spcPct val="100000"/>
              </a:lnSpc>
              <a:spcBef>
                <a:spcPts val="0"/>
              </a:spcBef>
              <a:buFont typeface="Arial" panose="020B0604020202020204" pitchFamily="34" charset="0"/>
              <a:buChar char="•"/>
            </a:pPr>
            <a:r>
              <a:rPr lang="en-CA" sz="2000" b="0" i="0" dirty="0">
                <a:effectLst/>
              </a:rPr>
              <a:t>Energy </a:t>
            </a:r>
          </a:p>
          <a:p>
            <a:pPr algn="l" rtl="0" fontAlgn="base">
              <a:lnSpc>
                <a:spcPct val="100000"/>
              </a:lnSpc>
              <a:spcBef>
                <a:spcPts val="0"/>
              </a:spcBef>
              <a:buFont typeface="Arial" panose="020B0604020202020204" pitchFamily="34" charset="0"/>
              <a:buChar char="•"/>
            </a:pPr>
            <a:r>
              <a:rPr lang="en-CA" sz="2000" b="0" i="0" dirty="0">
                <a:effectLst/>
              </a:rPr>
              <a:t>Environment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dirty="0">
                <a:effectLst/>
              </a:rPr>
              <a:t>Government </a:t>
            </a:r>
          </a:p>
          <a:p>
            <a:pPr algn="l" rtl="0" fontAlgn="base">
              <a:lnSpc>
                <a:spcPct val="100000"/>
              </a:lnSpc>
              <a:spcBef>
                <a:spcPts val="0"/>
              </a:spcBef>
              <a:buFont typeface="Arial" panose="020B0604020202020204" pitchFamily="34" charset="0"/>
              <a:buChar char="•"/>
            </a:pPr>
            <a:r>
              <a:rPr lang="en-CA" sz="2000" b="0" i="0" dirty="0">
                <a:effectLst/>
              </a:rPr>
              <a:t>Health </a:t>
            </a:r>
          </a:p>
          <a:p>
            <a:pPr algn="l" rtl="0" fontAlgn="base">
              <a:lnSpc>
                <a:spcPct val="100000"/>
              </a:lnSpc>
              <a:spcBef>
                <a:spcPts val="0"/>
              </a:spcBef>
              <a:buFont typeface="Arial" panose="020B0604020202020204" pitchFamily="34" charset="0"/>
              <a:buChar char="•"/>
            </a:pPr>
            <a:r>
              <a:rPr lang="en-CA" sz="2000" b="0" i="0" dirty="0">
                <a:effectLst/>
              </a:rPr>
              <a:t>Housing </a:t>
            </a:r>
          </a:p>
          <a:p>
            <a:pPr algn="l" rtl="0" fontAlgn="base">
              <a:lnSpc>
                <a:spcPct val="100000"/>
              </a:lnSpc>
              <a:spcBef>
                <a:spcPts val="0"/>
              </a:spcBef>
              <a:buFont typeface="Arial" panose="020B0604020202020204" pitchFamily="34" charset="0"/>
              <a:buChar char="•"/>
            </a:pPr>
            <a:r>
              <a:rPr lang="en-CA" sz="2000" b="0" i="0" dirty="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dirty="0">
                <a:effectLst/>
              </a:rPr>
              <a:t>Income, pensions, spending and wealth </a:t>
            </a:r>
          </a:p>
          <a:p>
            <a:pPr algn="l" rtl="0" fontAlgn="base">
              <a:lnSpc>
                <a:spcPct val="100000"/>
              </a:lnSpc>
              <a:spcBef>
                <a:spcPts val="0"/>
              </a:spcBef>
              <a:buFont typeface="Arial" panose="020B0604020202020204" pitchFamily="34" charset="0"/>
              <a:buChar char="•"/>
            </a:pPr>
            <a:r>
              <a:rPr lang="en-CA" sz="2000" b="0" i="0" dirty="0">
                <a:effectLst/>
              </a:rPr>
              <a:t>Indigenous Peoples </a:t>
            </a:r>
          </a:p>
          <a:p>
            <a:pPr algn="l" rtl="0" fontAlgn="base">
              <a:lnSpc>
                <a:spcPct val="100000"/>
              </a:lnSpc>
              <a:spcBef>
                <a:spcPts val="0"/>
              </a:spcBef>
              <a:buFont typeface="Arial" panose="020B0604020202020204" pitchFamily="34" charset="0"/>
              <a:buChar char="•"/>
            </a:pPr>
            <a:r>
              <a:rPr lang="en-CA" sz="2000" b="0" i="0" dirty="0">
                <a:effectLst/>
              </a:rPr>
              <a:t>International trade </a:t>
            </a:r>
          </a:p>
          <a:p>
            <a:pPr algn="l" rtl="0" fontAlgn="base">
              <a:lnSpc>
                <a:spcPct val="100000"/>
              </a:lnSpc>
              <a:spcBef>
                <a:spcPts val="0"/>
              </a:spcBef>
              <a:buFont typeface="Arial" panose="020B0604020202020204" pitchFamily="34" charset="0"/>
              <a:buChar char="•"/>
            </a:pPr>
            <a:r>
              <a:rPr lang="en-CA" sz="2000" b="0" i="0" dirty="0">
                <a:effectLst/>
              </a:rPr>
              <a:t>Labour </a:t>
            </a:r>
          </a:p>
          <a:p>
            <a:pPr algn="l" rtl="0" fontAlgn="base">
              <a:lnSpc>
                <a:spcPct val="100000"/>
              </a:lnSpc>
              <a:spcBef>
                <a:spcPts val="0"/>
              </a:spcBef>
              <a:buFont typeface="Arial" panose="020B0604020202020204" pitchFamily="34" charset="0"/>
              <a:buChar char="•"/>
            </a:pPr>
            <a:r>
              <a:rPr lang="en-CA" sz="2000" b="0" i="0" dirty="0">
                <a:effectLst/>
              </a:rPr>
              <a:t>Languages </a:t>
            </a:r>
          </a:p>
          <a:p>
            <a:pPr algn="l" rtl="0" fontAlgn="base">
              <a:lnSpc>
                <a:spcPct val="100000"/>
              </a:lnSpc>
              <a:spcBef>
                <a:spcPts val="0"/>
              </a:spcBef>
              <a:buFont typeface="Arial" panose="020B0604020202020204" pitchFamily="34" charset="0"/>
              <a:buChar char="•"/>
            </a:pPr>
            <a:r>
              <a:rPr lang="en-CA" sz="2000" b="0" i="0" dirty="0">
                <a:effectLst/>
              </a:rPr>
              <a:t>Manufacturing </a:t>
            </a:r>
          </a:p>
          <a:p>
            <a:pPr marL="0" indent="0" algn="l" rtl="0" fontAlgn="base">
              <a:lnSpc>
                <a:spcPct val="100000"/>
              </a:lnSpc>
              <a:spcBef>
                <a:spcPts val="0"/>
              </a:spcBef>
              <a:buNone/>
            </a:pPr>
            <a:endParaRPr lang="en-CA" sz="2000" b="0" i="0" dirty="0">
              <a:effectLst/>
            </a:endParaRPr>
          </a:p>
          <a:p>
            <a:pPr algn="l" rtl="0" fontAlgn="base">
              <a:lnSpc>
                <a:spcPct val="100000"/>
              </a:lnSpc>
              <a:spcBef>
                <a:spcPts val="0"/>
              </a:spcBef>
              <a:buFont typeface="Arial" panose="020B0604020202020204" pitchFamily="34" charset="0"/>
              <a:buChar char="•"/>
            </a:pPr>
            <a:r>
              <a:rPr lang="en-CA" sz="2000" b="0" i="0" dirty="0">
                <a:effectLst/>
              </a:rPr>
              <a:t>Population and demography </a:t>
            </a:r>
          </a:p>
          <a:p>
            <a:pPr algn="l" rtl="0" fontAlgn="base">
              <a:lnSpc>
                <a:spcPct val="100000"/>
              </a:lnSpc>
              <a:spcBef>
                <a:spcPts val="0"/>
              </a:spcBef>
              <a:buFont typeface="Arial" panose="020B0604020202020204" pitchFamily="34" charset="0"/>
              <a:buChar char="•"/>
            </a:pPr>
            <a:r>
              <a:rPr lang="en-CA" sz="2000" b="0" i="0" dirty="0">
                <a:effectLst/>
              </a:rPr>
              <a:t>Prices and price indexes </a:t>
            </a:r>
          </a:p>
          <a:p>
            <a:pPr algn="l" rtl="0" fontAlgn="base">
              <a:lnSpc>
                <a:spcPct val="100000"/>
              </a:lnSpc>
              <a:spcBef>
                <a:spcPts val="0"/>
              </a:spcBef>
              <a:buFont typeface="Arial" panose="020B0604020202020204" pitchFamily="34" charset="0"/>
              <a:buChar char="•"/>
            </a:pPr>
            <a:r>
              <a:rPr lang="en-CA" sz="2000" b="0" i="0" dirty="0">
                <a:effectLst/>
              </a:rPr>
              <a:t>Retail and wholesale </a:t>
            </a:r>
          </a:p>
          <a:p>
            <a:pPr algn="l" rtl="0" fontAlgn="base">
              <a:lnSpc>
                <a:spcPct val="100000"/>
              </a:lnSpc>
              <a:spcBef>
                <a:spcPts val="0"/>
              </a:spcBef>
              <a:buFont typeface="Arial" panose="020B0604020202020204" pitchFamily="34" charset="0"/>
              <a:buChar char="•"/>
            </a:pPr>
            <a:r>
              <a:rPr lang="en-CA" sz="2000" b="0" i="0" dirty="0">
                <a:effectLst/>
              </a:rPr>
              <a:t>Science and technology </a:t>
            </a:r>
          </a:p>
          <a:p>
            <a:pPr algn="l" rtl="0" fontAlgn="base">
              <a:lnSpc>
                <a:spcPct val="100000"/>
              </a:lnSpc>
              <a:spcBef>
                <a:spcPts val="0"/>
              </a:spcBef>
              <a:buFont typeface="Arial" panose="020B0604020202020204" pitchFamily="34" charset="0"/>
              <a:buChar char="•"/>
            </a:pPr>
            <a:r>
              <a:rPr lang="en-CA" sz="2000" b="0" i="0" dirty="0">
                <a:effectLst/>
              </a:rPr>
              <a:t>Seniors and aging </a:t>
            </a:r>
          </a:p>
          <a:p>
            <a:pPr algn="l" rtl="0" fontAlgn="base">
              <a:lnSpc>
                <a:spcPct val="100000"/>
              </a:lnSpc>
              <a:spcBef>
                <a:spcPts val="0"/>
              </a:spcBef>
              <a:buFont typeface="Arial" panose="020B0604020202020204" pitchFamily="34" charset="0"/>
              <a:buChar char="•"/>
            </a:pPr>
            <a:r>
              <a:rPr lang="en-CA" sz="2000" b="0" i="0" dirty="0">
                <a:effectLst/>
              </a:rPr>
              <a:t>Society and community </a:t>
            </a:r>
          </a:p>
          <a:p>
            <a:pPr algn="l" rtl="0" fontAlgn="base">
              <a:lnSpc>
                <a:spcPct val="100000"/>
              </a:lnSpc>
              <a:spcBef>
                <a:spcPts val="0"/>
              </a:spcBef>
              <a:buFont typeface="Arial" panose="020B0604020202020204" pitchFamily="34" charset="0"/>
              <a:buChar char="•"/>
            </a:pPr>
            <a:r>
              <a:rPr lang="en-CA" sz="2000" b="0" i="0" dirty="0">
                <a:effectLst/>
              </a:rPr>
              <a:t>Statistical methods </a:t>
            </a:r>
          </a:p>
          <a:p>
            <a:pPr algn="l" rtl="0" fontAlgn="base">
              <a:lnSpc>
                <a:spcPct val="100000"/>
              </a:lnSpc>
              <a:spcBef>
                <a:spcPts val="0"/>
              </a:spcBef>
              <a:buFont typeface="Arial" panose="020B0604020202020204" pitchFamily="34" charset="0"/>
              <a:buChar char="•"/>
            </a:pPr>
            <a:r>
              <a:rPr lang="en-CA" sz="2000" b="0" i="0" dirty="0">
                <a:effectLst/>
              </a:rPr>
              <a:t>Transportation </a:t>
            </a:r>
          </a:p>
          <a:p>
            <a:pPr algn="l" rtl="0" fontAlgn="base">
              <a:lnSpc>
                <a:spcPct val="100000"/>
              </a:lnSpc>
              <a:spcBef>
                <a:spcPts val="0"/>
              </a:spcBef>
              <a:buFont typeface="Arial" panose="020B0604020202020204" pitchFamily="34" charset="0"/>
              <a:buChar char="•"/>
            </a:pPr>
            <a:r>
              <a:rPr lang="en-CA" sz="2000" b="0" i="0" dirty="0">
                <a:effectLst/>
              </a:rPr>
              <a:t>Travel and tourism </a:t>
            </a:r>
          </a:p>
          <a:p>
            <a:pPr marL="0" indent="0" algn="l">
              <a:lnSpc>
                <a:spcPct val="100000"/>
              </a:lnSpc>
              <a:spcBef>
                <a:spcPts val="0"/>
              </a:spcBef>
              <a:buNone/>
            </a:pPr>
            <a:endParaRPr lang="en-CA" sz="2000" b="0" i="0" dirty="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dirty="0"/>
              <a:t>Examples of survey data</a:t>
            </a:r>
            <a:r>
              <a:rPr lang="en-CA" sz="2000" dirty="0"/>
              <a:t>:</a:t>
            </a:r>
          </a:p>
          <a:p>
            <a:pPr>
              <a:lnSpc>
                <a:spcPct val="100000"/>
              </a:lnSpc>
              <a:spcBef>
                <a:spcPts val="0"/>
              </a:spcBef>
            </a:pPr>
            <a:r>
              <a:rPr lang="en-CA" sz="2000" dirty="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dirty="0"/>
              <a:t>Examples of administrative records</a:t>
            </a:r>
            <a:r>
              <a:rPr lang="en-CA" sz="2000" dirty="0"/>
              <a:t>:</a:t>
            </a:r>
          </a:p>
          <a:p>
            <a:pPr>
              <a:lnSpc>
                <a:spcPct val="100000"/>
              </a:lnSpc>
              <a:spcBef>
                <a:spcPts val="0"/>
              </a:spcBef>
            </a:pPr>
            <a:r>
              <a:rPr lang="en-CA" sz="2000" dirty="0"/>
              <a:t>Canadian Birth-Census Cohort, Canadian Cancer Registry (CCR), Canadian Census and Health Environment Cohort (CanCHEC),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dirty="0"/>
              <a:t>Examples of linked survey-administrative data</a:t>
            </a:r>
            <a:r>
              <a:rPr lang="en-CA" sz="2000" dirty="0"/>
              <a:t>:</a:t>
            </a:r>
          </a:p>
          <a:p>
            <a:pPr marL="0" indent="0">
              <a:lnSpc>
                <a:spcPct val="100000"/>
              </a:lnSpc>
              <a:spcBef>
                <a:spcPts val="0"/>
              </a:spcBef>
              <a:spcAft>
                <a:spcPts val="1200"/>
              </a:spcAft>
              <a:buNone/>
            </a:pPr>
            <a:r>
              <a:rPr lang="en-CA" sz="2000" dirty="0"/>
              <a:t>CCHS-DAD-IMDB, LSIC (CCR/CVSD), NLSCY (T1/tax data), </a:t>
            </a:r>
            <a:br>
              <a:rPr lang="en-CA" sz="2000" dirty="0"/>
            </a:br>
            <a:r>
              <a:rPr lang="en-CA" sz="2000" dirty="0"/>
              <a:t>NPHS (T1/CVSD), SLID (T1/CVSD/CCR), YITS (T1)</a:t>
            </a:r>
          </a:p>
          <a:p>
            <a:pPr marL="0" indent="0">
              <a:lnSpc>
                <a:spcPct val="100000"/>
              </a:lnSpc>
              <a:spcBef>
                <a:spcPts val="0"/>
              </a:spcBef>
              <a:buNone/>
            </a:pPr>
            <a:r>
              <a:rPr lang="en-CA" sz="2000" b="1" i="1" dirty="0"/>
              <a:t>More than </a:t>
            </a:r>
            <a:r>
              <a:rPr lang="en-CA" sz="2000" b="1" i="1" dirty="0">
                <a:hlinkClick r:id="rId3"/>
              </a:rPr>
              <a:t>200 datasets</a:t>
            </a:r>
            <a:r>
              <a:rPr lang="en-CA" sz="2000" b="1" i="1" dirty="0"/>
              <a:t> are available</a:t>
            </a:r>
            <a:endParaRPr lang="en-CA" sz="2000" b="1" i="1" dirty="0">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CA" dirty="0">
                <a:cs typeface="Arial"/>
              </a:rPr>
              <a:t>Health research in the RDCs</a:t>
            </a:r>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CA" sz="1800" i="1" dirty="0">
                <a:latin typeface="Arial"/>
                <a:cs typeface="Arial"/>
              </a:rPr>
              <a:t>CMAJ </a:t>
            </a:r>
            <a:r>
              <a:rPr lang="en-CA" sz="1800" dirty="0">
                <a:ea typeface="+mn-lt"/>
                <a:cs typeface="+mn-lt"/>
              </a:rPr>
              <a:t>–</a:t>
            </a:r>
            <a:r>
              <a:rPr lang="en-CA" sz="1800" dirty="0">
                <a:latin typeface="Arial"/>
                <a:cs typeface="Arial"/>
              </a:rPr>
              <a:t> </a:t>
            </a:r>
            <a:r>
              <a:rPr lang="en-CA" sz="1800" dirty="0">
                <a:ea typeface="+mn-lt"/>
                <a:cs typeface="+mn-lt"/>
              </a:rPr>
              <a:t>“Suicidality among sexual minority and transgender adolescents: a nationally representative population-based study of youth in Canada” (Kingsbury, Hammon, Johnstone and Colman, 2022)</a:t>
            </a:r>
            <a:endParaRPr lang="en-CA" sz="1800" dirty="0">
              <a:latin typeface="Arial"/>
              <a:cs typeface="Arial"/>
            </a:endParaRPr>
          </a:p>
          <a:p>
            <a:pPr>
              <a:lnSpc>
                <a:spcPct val="100000"/>
              </a:lnSpc>
              <a:spcBef>
                <a:spcPts val="0"/>
              </a:spcBef>
              <a:spcAft>
                <a:spcPts val="1200"/>
              </a:spcAft>
            </a:pPr>
            <a:r>
              <a:rPr lang="en-CA" sz="1800" i="1" dirty="0">
                <a:latin typeface="Arial"/>
                <a:cs typeface="Arial"/>
              </a:rPr>
              <a:t>Current </a:t>
            </a:r>
            <a:r>
              <a:rPr lang="en-CA" sz="1800" i="1" dirty="0">
                <a:latin typeface="Arial"/>
                <a:ea typeface="+mn-lt"/>
                <a:cs typeface="Arial"/>
              </a:rPr>
              <a:t>Oncology </a:t>
            </a:r>
            <a:r>
              <a:rPr lang="en-CA" sz="1800" dirty="0">
                <a:ea typeface="+mn-lt"/>
                <a:cs typeface="+mn-lt"/>
              </a:rPr>
              <a:t>–</a:t>
            </a:r>
            <a:r>
              <a:rPr lang="en-CA" sz="1800" dirty="0">
                <a:latin typeface="Arial"/>
                <a:cs typeface="Arial"/>
              </a:rPr>
              <a:t> </a:t>
            </a:r>
            <a:r>
              <a:rPr lang="en-CA" sz="1800" dirty="0">
                <a:latin typeface="Arial Nova Light"/>
                <a:cs typeface="Arial"/>
              </a:rPr>
              <a:t>“</a:t>
            </a:r>
            <a:r>
              <a:rPr lang="en-CA" sz="1800" dirty="0">
                <a:latin typeface="Arial Nova Light"/>
                <a:ea typeface="Calibri"/>
                <a:cs typeface="Arial"/>
              </a:rPr>
              <a:t>Brain Metastases among Cancer Patients Diagnosed from 2010–2017 in Canada: Incidence Proportion at Diagnosis and Estimated Lifetime Incidence</a:t>
            </a:r>
            <a:r>
              <a:rPr lang="en-CA" sz="1800" dirty="0">
                <a:latin typeface="Arial Nova Light"/>
                <a:cs typeface="Arial"/>
              </a:rPr>
              <a:t>” (Liu, Walker, Paudel, Davis and Yuan, 2022)</a:t>
            </a:r>
            <a:endParaRPr lang="en-CA" sz="1800" dirty="0">
              <a:latin typeface="Arial"/>
              <a:cs typeface="Arial"/>
            </a:endParaRPr>
          </a:p>
          <a:p>
            <a:pPr>
              <a:lnSpc>
                <a:spcPct val="100000"/>
              </a:lnSpc>
              <a:spcBef>
                <a:spcPts val="0"/>
              </a:spcBef>
              <a:spcAft>
                <a:spcPts val="1200"/>
              </a:spcAft>
            </a:pPr>
            <a:r>
              <a:rPr lang="en-CA" sz="1800" i="1" dirty="0">
                <a:latin typeface="Arial"/>
                <a:ea typeface="Calibri"/>
                <a:cs typeface="Arial"/>
              </a:rPr>
              <a:t>Health Reports </a:t>
            </a:r>
            <a:r>
              <a:rPr lang="en-CA" sz="1800" dirty="0">
                <a:ea typeface="+mn-lt"/>
                <a:cs typeface="+mn-lt"/>
              </a:rPr>
              <a:t>–</a:t>
            </a:r>
            <a:r>
              <a:rPr lang="en-CA" sz="1800" dirty="0">
                <a:latin typeface="Arial"/>
                <a:ea typeface="Calibri"/>
                <a:cs typeface="Arial"/>
              </a:rPr>
              <a:t> </a:t>
            </a:r>
            <a:r>
              <a:rPr lang="en-CA" sz="1800" dirty="0">
                <a:ea typeface="+mn-lt"/>
                <a:cs typeface="+mn-lt"/>
              </a:rPr>
              <a:t>“</a:t>
            </a:r>
            <a:r>
              <a:rPr lang="en-CA" sz="1800" dirty="0">
                <a:latin typeface="Arial Nova Light"/>
                <a:ea typeface="Calibri"/>
                <a:cs typeface="Calibri"/>
              </a:rPr>
              <a:t>The role of neighbourhood environments in hospitalization risk for diabetes and related conditions: a population-based cohort analysis by remoteness and deprivation indices</a:t>
            </a:r>
            <a:r>
              <a:rPr lang="en-CA" sz="1800" dirty="0">
                <a:ea typeface="+mn-lt"/>
                <a:cs typeface="+mn-lt"/>
              </a:rPr>
              <a:t>”</a:t>
            </a:r>
            <a:r>
              <a:rPr lang="en-CA" sz="1800" dirty="0">
                <a:latin typeface="Arial Nova Light"/>
                <a:ea typeface="Calibri"/>
                <a:cs typeface="Calibri"/>
              </a:rPr>
              <a:t> (Gupta, Crouse, Miah and Takaro, 2022)</a:t>
            </a:r>
            <a:endParaRPr lang="en-CA" sz="1800" b="0" i="0" dirty="0">
              <a:effectLst/>
              <a:latin typeface="Arial Nova Light"/>
            </a:endParaRPr>
          </a:p>
          <a:p>
            <a:pPr>
              <a:lnSpc>
                <a:spcPct val="100000"/>
              </a:lnSpc>
              <a:spcBef>
                <a:spcPts val="0"/>
              </a:spcBef>
              <a:spcAft>
                <a:spcPts val="400"/>
              </a:spcAft>
            </a:pPr>
            <a:r>
              <a:rPr lang="en-CA" sz="1800" i="1" dirty="0">
                <a:latin typeface="Arial"/>
                <a:ea typeface="+mn-lt"/>
                <a:cs typeface="Arial"/>
              </a:rPr>
              <a:t>PLoS One </a:t>
            </a:r>
            <a:r>
              <a:rPr lang="en-CA" sz="1800" dirty="0">
                <a:ea typeface="+mn-lt"/>
                <a:cs typeface="+mn-lt"/>
              </a:rPr>
              <a:t>–</a:t>
            </a:r>
            <a:r>
              <a:rPr lang="en-CA" sz="1800" dirty="0">
                <a:latin typeface="Arial"/>
                <a:ea typeface="+mn-lt"/>
                <a:cs typeface="Arial"/>
              </a:rPr>
              <a:t> </a:t>
            </a:r>
            <a:r>
              <a:rPr lang="en-CA" sz="1800" dirty="0">
                <a:ea typeface="+mn-lt"/>
                <a:cs typeface="+mn-lt"/>
              </a:rPr>
              <a:t>“</a:t>
            </a:r>
            <a:r>
              <a:rPr lang="en-CA" sz="1800" dirty="0">
                <a:latin typeface="Arial Nova Light"/>
                <a:ea typeface="+mn-lt"/>
                <a:cs typeface="Calibri"/>
              </a:rPr>
              <a:t>Drug trends among non-institutionalized Canadians and the impact </a:t>
            </a:r>
            <a:br>
              <a:rPr lang="en-CA" sz="1800" dirty="0">
                <a:latin typeface="Arial Nova Light"/>
                <a:ea typeface="+mn-lt"/>
                <a:cs typeface="Calibri"/>
              </a:rPr>
            </a:br>
            <a:r>
              <a:rPr lang="en-CA" sz="1800" dirty="0">
                <a:latin typeface="Arial Nova Light"/>
                <a:ea typeface="+mn-lt"/>
                <a:cs typeface="Calibri"/>
              </a:rPr>
              <a:t>of data collection changes in the Canadian Health Measures Survey 2007 to 2015</a:t>
            </a:r>
            <a:r>
              <a:rPr lang="en-CA" sz="1800" dirty="0">
                <a:ea typeface="+mn-lt"/>
                <a:cs typeface="+mn-lt"/>
              </a:rPr>
              <a:t>”</a:t>
            </a:r>
            <a:r>
              <a:rPr lang="en-CA" sz="1800" dirty="0">
                <a:latin typeface="Arial Nova Light"/>
                <a:ea typeface="+mn-lt"/>
                <a:cs typeface="Calibri"/>
              </a:rPr>
              <a:t> </a:t>
            </a:r>
            <a:br>
              <a:rPr lang="en-CA" sz="1800" dirty="0">
                <a:latin typeface="Arial Nova Light"/>
                <a:ea typeface="+mn-lt"/>
                <a:cs typeface="Calibri"/>
              </a:rPr>
            </a:br>
            <a:r>
              <a:rPr lang="en-CA" sz="1800" dirty="0">
                <a:latin typeface="Arial Nova Light"/>
                <a:ea typeface="+mn-lt"/>
                <a:cs typeface="Calibri"/>
              </a:rPr>
              <a:t>(Chao, Wu, Wu and Chen, 2019)</a:t>
            </a:r>
            <a:endParaRPr lang="en-CA" sz="1800" dirty="0">
              <a:latin typeface="Arial Nova Light"/>
              <a:ea typeface="+mn-lt"/>
              <a:cs typeface="+mn-lt"/>
            </a:endParaRPr>
          </a:p>
          <a:p>
            <a:pPr marL="457200" lvl="1" indent="0">
              <a:lnSpc>
                <a:spcPct val="100000"/>
              </a:lnSpc>
              <a:spcBef>
                <a:spcPts val="0"/>
              </a:spcBef>
              <a:spcAft>
                <a:spcPts val="400"/>
              </a:spcAft>
              <a:buNone/>
            </a:pPr>
            <a:endParaRPr lang="en-US" sz="1800">
              <a:ea typeface="+mn-lt"/>
              <a:cs typeface="+mn-lt"/>
            </a:endParaRPr>
          </a:p>
          <a:p>
            <a:pPr marL="457200" lvl="1" indent="0">
              <a:lnSpc>
                <a:spcPct val="100000"/>
              </a:lnSpc>
              <a:spcBef>
                <a:spcPts val="0"/>
              </a:spcBef>
              <a:spcAft>
                <a:spcPts val="400"/>
              </a:spcAft>
              <a:buNone/>
            </a:pPr>
            <a:endParaRPr lang="en-US" sz="1800">
              <a:ea typeface="+mn-lt"/>
              <a:cs typeface="+mn-lt"/>
            </a:endParaRPr>
          </a:p>
        </p:txBody>
      </p:sp>
    </p:spTree>
    <p:extLst>
      <p:ext uri="{BB962C8B-B14F-4D97-AF65-F5344CB8AC3E}">
        <p14:creationId xmlns:p14="http://schemas.microsoft.com/office/powerpoint/2010/main" val="103407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dirty="0"/>
              <a:t>Location on campus:</a:t>
            </a:r>
          </a:p>
          <a:p>
            <a:pPr>
              <a:lnSpc>
                <a:spcPct val="100000"/>
              </a:lnSpc>
              <a:spcBef>
                <a:spcPts val="600"/>
              </a:spcBef>
            </a:pPr>
            <a:r>
              <a:rPr lang="en-CA" sz="2000" dirty="0">
                <a:highlight>
                  <a:srgbClr val="C0C0C0"/>
                </a:highlight>
                <a:latin typeface="Arial"/>
                <a:cs typeface="Arial"/>
              </a:rPr>
              <a:t>[add location on your campus]</a:t>
            </a:r>
          </a:p>
          <a:p>
            <a:pPr>
              <a:lnSpc>
                <a:spcPct val="100000"/>
              </a:lnSpc>
              <a:spcBef>
                <a:spcPts val="600"/>
              </a:spcBef>
            </a:pPr>
            <a:r>
              <a:rPr lang="en-CA" sz="2000" dirty="0">
                <a:highlight>
                  <a:srgbClr val="C0C0C0"/>
                </a:highlight>
                <a:latin typeface="Arial"/>
                <a:cs typeface="Arial"/>
              </a:rPr>
              <a:t>[add to individual website for your local/campus RDC, if available]</a:t>
            </a:r>
          </a:p>
          <a:p>
            <a:pPr>
              <a:lnSpc>
                <a:spcPct val="100000"/>
              </a:lnSpc>
              <a:spcBef>
                <a:spcPts val="600"/>
              </a:spcBef>
            </a:pPr>
            <a:r>
              <a:rPr lang="en-CA" sz="2000" dirty="0">
                <a:highlight>
                  <a:srgbClr val="C0C0C0"/>
                </a:highlight>
                <a:latin typeface="Arial"/>
                <a:cs typeface="Arial"/>
              </a:rPr>
              <a:t>Data librarian(s) at the university: [add info here]</a:t>
            </a:r>
          </a:p>
          <a:p>
            <a:pPr marL="0" indent="0">
              <a:lnSpc>
                <a:spcPct val="100000"/>
              </a:lnSpc>
              <a:buNone/>
            </a:pPr>
            <a:r>
              <a:rPr lang="en-CA" sz="2000" dirty="0">
                <a:ea typeface="+mn-lt"/>
                <a:cs typeface="+mn-lt"/>
              </a:rPr>
              <a:t>How to </a:t>
            </a:r>
            <a:r>
              <a:rPr lang="en-CA" sz="2000" dirty="0">
                <a:solidFill>
                  <a:srgbClr val="48A1FA"/>
                </a:solidFill>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dirty="0">
                <a:solidFill>
                  <a:srgbClr val="63656A"/>
                </a:solidFill>
                <a:ea typeface="+mn-lt"/>
                <a:cs typeface="+mn-lt"/>
              </a:rPr>
              <a:t> through an RDC</a:t>
            </a:r>
            <a:r>
              <a:rPr lang="en-CA" sz="2000" dirty="0">
                <a:ea typeface="+mn-lt"/>
                <a:cs typeface="+mn-lt"/>
              </a:rPr>
              <a:t>:</a:t>
            </a:r>
            <a:endParaRPr lang="en-US" sz="2000" dirty="0">
              <a:ea typeface="+mn-lt"/>
              <a:cs typeface="+mn-lt"/>
            </a:endParaRPr>
          </a:p>
          <a:p>
            <a:pPr marL="457200" indent="-457200">
              <a:lnSpc>
                <a:spcPct val="100000"/>
              </a:lnSpc>
              <a:spcBef>
                <a:spcPts val="600"/>
              </a:spcBef>
              <a:buAutoNum type="arabicParenR"/>
            </a:pPr>
            <a:r>
              <a:rPr lang="en-CA" sz="2000" dirty="0">
                <a:latin typeface="Arial"/>
                <a:cs typeface="Arial"/>
              </a:rPr>
              <a:t>Ensure your project requires Microdata</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Complete a project proposal </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Request a letter from your supervisor</a:t>
            </a:r>
            <a:endParaRPr lang="en-US" sz="2000" dirty="0">
              <a:latin typeface="Arial"/>
              <a:cs typeface="Arial"/>
            </a:endParaRPr>
          </a:p>
          <a:p>
            <a:pPr marL="457200" indent="-457200">
              <a:lnSpc>
                <a:spcPct val="100000"/>
              </a:lnSpc>
              <a:spcBef>
                <a:spcPts val="0"/>
              </a:spcBef>
              <a:buAutoNum type="arabicParenR"/>
            </a:pPr>
            <a:r>
              <a:rPr lang="en-CA" sz="2000" dirty="0">
                <a:latin typeface="Arial"/>
                <a:cs typeface="Arial"/>
              </a:rPr>
              <a:t>Upload your documents to the </a:t>
            </a:r>
            <a:r>
              <a:rPr lang="en-CA" sz="2000" dirty="0">
                <a:solidFill>
                  <a:srgbClr val="48A1FA"/>
                </a:solidFill>
                <a:latin typeface="Arial"/>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a:cs typeface="Arial"/>
            </a:endParaRPr>
          </a:p>
          <a:p>
            <a:pPr marL="0" indent="0">
              <a:lnSpc>
                <a:spcPct val="100000"/>
              </a:lnSpc>
              <a:buNone/>
            </a:pPr>
            <a:endParaRPr lang="en-CA" sz="2000" dirty="0"/>
          </a:p>
          <a:p>
            <a:pPr>
              <a:lnSpc>
                <a:spcPct val="100000"/>
              </a:lnSpc>
              <a:spcBef>
                <a:spcPts val="0"/>
              </a:spcBef>
            </a:pPr>
            <a:endParaRPr lang="en-US" sz="2000"/>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dirty="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dirty="0"/>
              <a:t>Visit the CRDCN </a:t>
            </a:r>
            <a:r>
              <a:rPr lang="en-CA" sz="2000" dirty="0">
                <a:solidFill>
                  <a:srgbClr val="000000"/>
                </a:solidFill>
                <a:hlinkClick r:id="rId2"/>
              </a:rPr>
              <a:t>website</a:t>
            </a:r>
            <a:endParaRPr lang="en-CA" sz="2000" dirty="0">
              <a:solidFill>
                <a:srgbClr val="000000"/>
              </a:solidFill>
            </a:endParaRPr>
          </a:p>
          <a:p>
            <a:pPr>
              <a:lnSpc>
                <a:spcPct val="100000"/>
              </a:lnSpc>
            </a:pPr>
            <a:r>
              <a:rPr lang="en-CA" sz="2000" dirty="0"/>
              <a:t>Sign up for the </a:t>
            </a:r>
            <a:r>
              <a:rPr lang="en-CA" sz="2000" dirty="0">
                <a:solidFill>
                  <a:srgbClr val="000000"/>
                </a:solidFill>
                <a:hlinkClick r:id="rId3"/>
              </a:rPr>
              <a:t>CRDCN newsletter</a:t>
            </a:r>
            <a:endParaRPr lang="en-CA" sz="2000" dirty="0">
              <a:solidFill>
                <a:srgbClr val="000000"/>
              </a:solidFill>
            </a:endParaRPr>
          </a:p>
          <a:p>
            <a:pPr>
              <a:lnSpc>
                <a:spcPct val="100000"/>
              </a:lnSpc>
            </a:pPr>
            <a:r>
              <a:rPr lang="en-CA" sz="2000" dirty="0"/>
              <a:t>Participate in the CRDCN </a:t>
            </a:r>
            <a:r>
              <a:rPr lang="en-CA" sz="2000" dirty="0">
                <a:solidFill>
                  <a:srgbClr val="000000"/>
                </a:solidFill>
                <a:hlinkClick r:id="rId4"/>
              </a:rPr>
              <a:t>annual conference and other training</a:t>
            </a:r>
            <a:endParaRPr lang="en-CA" sz="2000" dirty="0">
              <a:solidFill>
                <a:srgbClr val="000000"/>
              </a:solidFill>
            </a:endParaRPr>
          </a:p>
          <a:p>
            <a:pPr>
              <a:lnSpc>
                <a:spcPct val="100000"/>
              </a:lnSpc>
            </a:pPr>
            <a:r>
              <a:rPr lang="en-CA" sz="2000" dirty="0"/>
              <a:t>Search or browse the </a:t>
            </a:r>
            <a:r>
              <a:rPr lang="en-CA" sz="2000" dirty="0">
                <a:solidFill>
                  <a:srgbClr val="000000"/>
                </a:solidFill>
                <a:hlinkClick r:id="rId5"/>
              </a:rPr>
              <a:t>publications and reports</a:t>
            </a:r>
            <a:r>
              <a:rPr lang="en-CA" sz="2000" dirty="0">
                <a:solidFill>
                  <a:srgbClr val="000000"/>
                </a:solidFill>
              </a:rPr>
              <a:t> </a:t>
            </a:r>
            <a:r>
              <a:rPr lang="en-CA" sz="2000" dirty="0"/>
              <a:t>to get to know the work of the 2000+ researchers in the CRDCN community</a:t>
            </a:r>
          </a:p>
          <a:p>
            <a:pPr>
              <a:lnSpc>
                <a:spcPct val="100000"/>
              </a:lnSpc>
            </a:pPr>
            <a:r>
              <a:rPr lang="en-CA" sz="2000" dirty="0"/>
              <a:t>Learn more about the </a:t>
            </a:r>
            <a:r>
              <a:rPr lang="en-CA" sz="2000" dirty="0">
                <a:hlinkClick r:id="rId6"/>
              </a:rPr>
              <a:t>data access continuum </a:t>
            </a:r>
            <a:r>
              <a:rPr lang="en-CA" sz="2000" dirty="0"/>
              <a:t>(including the </a:t>
            </a:r>
            <a:r>
              <a:rPr lang="en-CA" sz="2000" dirty="0">
                <a:hlinkClick r:id="rId7"/>
              </a:rPr>
              <a:t>Data Liberation Initiative</a:t>
            </a:r>
            <a:r>
              <a:rPr lang="en-CA" sz="2000" dirty="0"/>
              <a:t>, </a:t>
            </a:r>
            <a:r>
              <a:rPr lang="en-CA" sz="2000" dirty="0">
                <a:hlinkClick r:id="rId8"/>
              </a:rPr>
              <a:t>Real Time Remote Access</a:t>
            </a:r>
            <a:r>
              <a:rPr lang="en-CA" sz="2000" dirty="0"/>
              <a:t> and </a:t>
            </a:r>
            <a:r>
              <a:rPr lang="en-CA" sz="2000" dirty="0">
                <a:solidFill>
                  <a:srgbClr val="8EAADB"/>
                </a:solidFill>
                <a:hlinkClick r:id="rId9"/>
              </a:rPr>
              <a:t>Public Use Microdata </a:t>
            </a:r>
            <a:r>
              <a:rPr lang="en-CA" sz="2000" dirty="0">
                <a:hlinkClick r:id="rId9"/>
              </a:rPr>
              <a:t>File</a:t>
            </a:r>
            <a:r>
              <a:rPr lang="en-CA" sz="2000" dirty="0"/>
              <a:t>) and </a:t>
            </a:r>
            <a:r>
              <a:rPr lang="en-CA" sz="2000" dirty="0">
                <a:solidFill>
                  <a:srgbClr val="48A1FA"/>
                </a:solidFill>
                <a:hlinkClick r:id="rId10"/>
              </a:rPr>
              <a:t>Statistics </a:t>
            </a:r>
            <a:r>
              <a:rPr lang="en-CA" sz="2000" dirty="0">
                <a:hlinkClick r:id="rId10"/>
              </a:rPr>
              <a:t>Canada</a:t>
            </a:r>
            <a:endParaRPr lang="en-CA" sz="2000" dirty="0"/>
          </a:p>
          <a:p>
            <a:pPr marL="0" indent="0">
              <a:lnSpc>
                <a:spcPct val="100000"/>
              </a:lnSpc>
              <a:spcBef>
                <a:spcPts val="0"/>
              </a:spcBef>
              <a:buNone/>
            </a:pPr>
            <a:endParaRPr lang="en-US" sz="2000" dirty="0"/>
          </a:p>
        </p:txBody>
      </p:sp>
    </p:spTree>
    <p:extLst>
      <p:ext uri="{BB962C8B-B14F-4D97-AF65-F5344CB8AC3E}">
        <p14:creationId xmlns:p14="http://schemas.microsoft.com/office/powerpoint/2010/main" val="715897621"/>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6" ma:contentTypeDescription="Create a new document." ma:contentTypeScope="" ma:versionID="552fb71c07d0e1d795841af2ab4a2b20">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48ef7d146fb5369c67abc251c76d6f1e"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5E7EBE-8F52-41E7-AED3-CEA8B1FA5B00}">
  <ds:schemaRefs>
    <ds:schemaRef ds:uri="http://www.w3.org/XML/1998/namespace"/>
    <ds:schemaRef ds:uri="http://schemas.microsoft.com/office/2006/metadata/properties"/>
    <ds:schemaRef ds:uri="http://schemas.microsoft.com/office/2006/documentManagement/types"/>
    <ds:schemaRef ds:uri="0083488e-d6c2-4778-b135-5cc161d792ca"/>
    <ds:schemaRef ds:uri="d2218c32-09b1-43ca-9f00-34bad9345a64"/>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6a4bcc66-5e39-4110-9353-c9a98f9b6b27"/>
    <ds:schemaRef ds:uri="c9f1011f-09aa-438a-91e8-a3be1ebdc204"/>
  </ds:schemaRefs>
</ds:datastoreItem>
</file>

<file path=customXml/itemProps2.xml><?xml version="1.0" encoding="utf-8"?>
<ds:datastoreItem xmlns:ds="http://schemas.openxmlformats.org/officeDocument/2006/customXml" ds:itemID="{B47373FB-C173-4A8A-B76F-53AE4FABD1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A29483-5E78-4541-AD2D-42735FF999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TotalTime>
  <Words>781</Words>
  <Application>Microsoft Office PowerPoint</Application>
  <PresentationFormat>Widescreen</PresentationFormat>
  <Paragraphs>75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CRDCN 101 – Health</vt:lpstr>
      <vt:lpstr>PowerPoint Presentation</vt:lpstr>
      <vt:lpstr>Statistics Canada microdata subject area categories</vt:lpstr>
      <vt:lpstr>Examples of datasets available via CRDCN</vt:lpstr>
      <vt:lpstr>Health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44</cp:revision>
  <dcterms:created xsi:type="dcterms:W3CDTF">2020-03-19T14:29:22Z</dcterms:created>
  <dcterms:modified xsi:type="dcterms:W3CDTF">2023-10-13T19:48:14Z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xd_Signature">
    <vt:bool>false</vt:bool>
  </property>
</Properties>
</file>