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71" r:id="rId6"/>
    <p:sldId id="258" r:id="rId7"/>
    <p:sldId id="259" r:id="rId8"/>
    <p:sldId id="269" r:id="rId9"/>
    <p:sldId id="260"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A6E16-0187-EBDA-98C1-4DE1B3513A05}" v="27" dt="2023-10-13T13:23:47.561"/>
    <p1510:client id="{13410983-51A6-3B8A-E25F-40C33DE31E3C}" v="8" dt="2023-10-06T14:52:52.576"/>
    <p1510:client id="{49A58978-217B-A7F8-2583-EDD229952129}" v="9" dt="2023-10-06T17:42:06.233"/>
    <p1510:client id="{820A6D1F-7AFA-EDAA-38A5-FCE95B2E1E25}" v="36" dt="2023-10-06T14:55:15.262"/>
    <p1510:client id="{8C54CA32-890E-94D7-AF74-504B5E7AE81D}" v="2" dt="2023-10-13T18:36:33.898"/>
    <p1510:client id="{9D5A9C71-268F-7E07-BEBC-B355E0A3CAA9}" v="4" dt="2023-10-13T18:31:02.332"/>
    <p1510:client id="{A1299BD1-2F0A-4A5D-8F70-9C00ECBC7B0D}" v="4" dt="2023-06-28T13:26:25.068"/>
    <p1510:client id="{C45CCA7C-4454-6E2B-403B-302C0279EB62}" v="37" dt="2023-10-06T15:32:24.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2023-10-13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dirty="0">
                <a:effectLst/>
                <a:ea typeface="+mn-lt"/>
                <a:cs typeface="+mn-lt"/>
              </a:rPr>
              <a:t>The </a:t>
            </a:r>
            <a:r>
              <a:rPr lang="en-CA" sz="1600" b="0" i="0" dirty="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dirty="0">
                <a:effectLst/>
                <a:ea typeface="+mn-lt"/>
                <a:cs typeface="+mn-lt"/>
              </a:rPr>
              <a:t> (CRDCN) provides unique access to Statistics Canada microdata </a:t>
            </a:r>
            <a:r>
              <a:rPr lang="en-CA" sz="1600" dirty="0">
                <a:ea typeface="+mn-lt"/>
                <a:cs typeface="+mn-lt"/>
              </a:rPr>
              <a:t>and other data* at</a:t>
            </a:r>
            <a:r>
              <a:rPr lang="en-CA" sz="1600" b="0" i="0" dirty="0">
                <a:effectLst/>
                <a:ea typeface="+mn-lt"/>
                <a:cs typeface="+mn-lt"/>
              </a:rPr>
              <a:t> Research Data Centres (RDCs) on </a:t>
            </a:r>
            <a:r>
              <a:rPr lang="en-CA" sz="1600" b="0" i="0" dirty="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dirty="0">
                <a:effectLst/>
                <a:ea typeface="+mn-lt"/>
                <a:cs typeface="+mn-lt"/>
              </a:rPr>
              <a:t> across the country.</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dirty="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dirty="0">
                <a:ea typeface="+mj-lt"/>
                <a:cs typeface="+mj-lt"/>
              </a:rPr>
              <a:t>What is CRDCN and what is unique about data accessed via the RDC?</a:t>
            </a:r>
            <a:endParaRPr lang="en-US" dirty="0"/>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75740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US" sz="3600">
                <a:cs typeface="Arial"/>
              </a:rPr>
              <a:t>Statistics Canada microdata subject area categories</a:t>
            </a:r>
            <a:endParaRPr lang="en-US" sz="3600"/>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dirty="0"/>
              <a:t>Examples of survey data</a:t>
            </a:r>
            <a:r>
              <a:rPr lang="en-CA" sz="2000" dirty="0"/>
              <a:t>:</a:t>
            </a:r>
          </a:p>
          <a:p>
            <a:pPr>
              <a:lnSpc>
                <a:spcPct val="100000"/>
              </a:lnSpc>
              <a:spcBef>
                <a:spcPts val="0"/>
              </a:spcBef>
            </a:pPr>
            <a:r>
              <a:rPr lang="en-CA" sz="2000" dirty="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dirty="0"/>
              <a:t>Examples of administrative records</a:t>
            </a:r>
            <a:r>
              <a:rPr lang="en-CA" sz="2000" dirty="0"/>
              <a:t>:</a:t>
            </a:r>
          </a:p>
          <a:p>
            <a:pPr>
              <a:lnSpc>
                <a:spcPct val="100000"/>
              </a:lnSpc>
              <a:spcBef>
                <a:spcPts val="0"/>
              </a:spcBef>
            </a:pPr>
            <a:r>
              <a:rPr lang="en-CA" sz="2000" dirty="0"/>
              <a:t>Canadian Birth-Census Cohort, Canadian Cancer Registry (CCR), Canadian Census and Health Environment Cohort (CanCHEC),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dirty="0"/>
              <a:t>Examples of linked survey-administrative data</a:t>
            </a:r>
            <a:r>
              <a:rPr lang="en-CA" sz="2000" dirty="0"/>
              <a:t>:</a:t>
            </a:r>
          </a:p>
          <a:p>
            <a:pPr marL="0" indent="0">
              <a:lnSpc>
                <a:spcPct val="100000"/>
              </a:lnSpc>
              <a:spcBef>
                <a:spcPts val="0"/>
              </a:spcBef>
              <a:spcAft>
                <a:spcPts val="1200"/>
              </a:spcAft>
              <a:buNone/>
            </a:pPr>
            <a:r>
              <a:rPr lang="en-CA" sz="2000" dirty="0"/>
              <a:t>CCHS-DAD-IMDB, LSIC (CCR/CVSD), NLSCY (T1/tax data), </a:t>
            </a:r>
            <a:br>
              <a:rPr lang="en-CA" sz="2000" dirty="0"/>
            </a:br>
            <a:r>
              <a:rPr lang="en-CA" sz="2000" dirty="0"/>
              <a:t>NPHS (T1/CVSD), SLID (T1/CVSD/CCR), YITS (T1)</a:t>
            </a:r>
          </a:p>
          <a:p>
            <a:pPr marL="0" indent="0">
              <a:lnSpc>
                <a:spcPct val="100000"/>
              </a:lnSpc>
              <a:spcBef>
                <a:spcPts val="0"/>
              </a:spcBef>
              <a:buNone/>
            </a:pPr>
            <a:r>
              <a:rPr lang="en-CA" sz="2000" b="1" i="1" dirty="0"/>
              <a:t>More than </a:t>
            </a:r>
            <a:r>
              <a:rPr lang="en-CA" sz="2000" b="1" i="1" dirty="0">
                <a:hlinkClick r:id="rId3"/>
              </a:rPr>
              <a:t>200 datasets</a:t>
            </a:r>
            <a:r>
              <a:rPr lang="en-CA" sz="2000" b="1" i="1" dirty="0"/>
              <a:t> are available</a:t>
            </a:r>
            <a:endParaRPr lang="en-CA" sz="2000" b="1" i="1" dirty="0">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CA">
                <a:cs typeface="Arial"/>
              </a:rPr>
              <a:t>Research in the RDCs</a:t>
            </a:r>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CA" sz="1800" i="1">
                <a:latin typeface="Arial"/>
                <a:ea typeface="+mn-lt"/>
                <a:cs typeface="Arial"/>
              </a:rPr>
              <a:t>American Economic Review</a:t>
            </a:r>
            <a:r>
              <a:rPr lang="en-CA" sz="1800">
                <a:latin typeface="Arial"/>
                <a:ea typeface="+mn-lt"/>
                <a:cs typeface="Arial"/>
              </a:rPr>
              <a:t> </a:t>
            </a:r>
            <a:r>
              <a:rPr lang="en-CA" sz="1800">
                <a:ea typeface="+mn-lt"/>
                <a:cs typeface="+mn-lt"/>
              </a:rPr>
              <a:t>–</a:t>
            </a:r>
            <a:r>
              <a:rPr lang="en-CA" sz="1800">
                <a:latin typeface="Arial"/>
                <a:ea typeface="+mn-lt"/>
                <a:cs typeface="Arial"/>
              </a:rPr>
              <a:t> </a:t>
            </a:r>
            <a:r>
              <a:rPr lang="en-CA" sz="1800">
                <a:ea typeface="+mn-lt"/>
                <a:cs typeface="+mn-lt"/>
              </a:rPr>
              <a:t>“The Impact of Childhood Social Skills and Self-Control Training on Economic and Noneconomic Outcomes: Evidence from a Randomized Experiment Using Administrative Data” (Algan, Beasley, Côté, Park, Tremblay and Vitaro, 2022)</a:t>
            </a:r>
            <a:endParaRPr lang="en-CA"/>
          </a:p>
          <a:p>
            <a:pPr>
              <a:lnSpc>
                <a:spcPct val="100000"/>
              </a:lnSpc>
              <a:spcBef>
                <a:spcPts val="0"/>
              </a:spcBef>
              <a:spcAft>
                <a:spcPts val="1200"/>
              </a:spcAft>
            </a:pPr>
            <a:r>
              <a:rPr lang="en-CA" sz="1800" i="1">
                <a:latin typeface="Arial"/>
                <a:ea typeface="+mn-lt"/>
                <a:cs typeface="+mn-lt"/>
              </a:rPr>
              <a:t>CMAJ </a:t>
            </a:r>
            <a:r>
              <a:rPr lang="en-CA" sz="1800">
                <a:ea typeface="+mn-lt"/>
                <a:cs typeface="+mn-lt"/>
              </a:rPr>
              <a:t>– “Suicidality among sexual minority and transgender adolescents: a nationally representative population-based study of youth in Canada” (Kingsbury, Hammon, Johnstone and Colman, 2022)</a:t>
            </a:r>
            <a:endParaRPr lang="en-CA"/>
          </a:p>
          <a:p>
            <a:pPr>
              <a:lnSpc>
                <a:spcPct val="100000"/>
              </a:lnSpc>
              <a:spcBef>
                <a:spcPts val="0"/>
              </a:spcBef>
              <a:spcAft>
                <a:spcPts val="1200"/>
              </a:spcAft>
            </a:pPr>
            <a:r>
              <a:rPr lang="en-CA" sz="1800" i="1">
                <a:latin typeface="Arial"/>
                <a:ea typeface="+mn-lt"/>
                <a:cs typeface="Arial"/>
              </a:rPr>
              <a:t>Migration Studies </a:t>
            </a:r>
            <a:r>
              <a:rPr lang="en-CA" sz="1800">
                <a:ea typeface="+mn-lt"/>
                <a:cs typeface="+mn-lt"/>
              </a:rPr>
              <a:t>–</a:t>
            </a:r>
            <a:r>
              <a:rPr lang="en-CA" sz="1800">
                <a:latin typeface="Arial"/>
                <a:ea typeface="+mn-lt"/>
                <a:cs typeface="Arial"/>
              </a:rPr>
              <a:t> </a:t>
            </a:r>
            <a:r>
              <a:rPr lang="en-CA" sz="1800">
                <a:latin typeface="Arial Nova Light"/>
                <a:ea typeface="+mn-lt"/>
                <a:cs typeface="+mn-lt"/>
              </a:rPr>
              <a:t>“</a:t>
            </a:r>
            <a:r>
              <a:rPr lang="en-CA" sz="1800">
                <a:ea typeface="+mn-lt"/>
                <a:cs typeface="+mn-lt"/>
              </a:rPr>
              <a:t>The demographic determinants of inter-provincial migration declines in Canada: A decomposition analysis</a:t>
            </a:r>
            <a:r>
              <a:rPr lang="en-CA" sz="1800">
                <a:latin typeface="Arial Nova Light"/>
                <a:ea typeface="+mn-lt"/>
                <a:cs typeface="+mn-lt"/>
              </a:rPr>
              <a:t>” (White and Haan, 2021)</a:t>
            </a:r>
          </a:p>
          <a:p>
            <a:pPr>
              <a:lnSpc>
                <a:spcPct val="100000"/>
              </a:lnSpc>
              <a:spcBef>
                <a:spcPts val="0"/>
              </a:spcBef>
              <a:spcAft>
                <a:spcPts val="1200"/>
              </a:spcAft>
            </a:pPr>
            <a:r>
              <a:rPr lang="en-CA" sz="1800" i="1">
                <a:latin typeface="+mj-lt"/>
                <a:ea typeface="+mn-lt"/>
                <a:cs typeface="Arial"/>
              </a:rPr>
              <a:t>Social Psychiatry and Psychiatric Epidemiology </a:t>
            </a:r>
            <a:r>
              <a:rPr lang="en-CA" sz="1800">
                <a:latin typeface="Arial Nova Light"/>
                <a:ea typeface="+mn-lt"/>
                <a:cs typeface="+mn-lt"/>
              </a:rPr>
              <a:t>– </a:t>
            </a:r>
            <a:r>
              <a:rPr lang="en-CA" sz="1800">
                <a:ea typeface="+mn-lt"/>
                <a:cs typeface="+mn-lt"/>
              </a:rPr>
              <a:t>“</a:t>
            </a:r>
            <a:r>
              <a:rPr lang="en-CA" sz="1800">
                <a:latin typeface="Arial Nova Light"/>
                <a:ea typeface="+mn-lt"/>
                <a:cs typeface="+mn-lt"/>
              </a:rPr>
              <a:t>Social determinants of ethno-racial inequalities in substance use: a decomposition of national survey data</a:t>
            </a:r>
            <a:r>
              <a:rPr lang="en-CA" sz="1800">
                <a:ea typeface="+mn-lt"/>
                <a:cs typeface="+mn-lt"/>
              </a:rPr>
              <a:t>”</a:t>
            </a:r>
            <a:r>
              <a:rPr lang="en-CA" sz="1800">
                <a:latin typeface="Arial Nova Light"/>
                <a:ea typeface="+mn-lt"/>
                <a:cs typeface="+mn-lt"/>
              </a:rPr>
              <a:t> (Blair and Siddiqi, 2022)</a:t>
            </a:r>
          </a:p>
          <a:p>
            <a:pPr lvl="1">
              <a:lnSpc>
                <a:spcPct val="100000"/>
              </a:lnSpc>
              <a:spcBef>
                <a:spcPts val="0"/>
              </a:spcBef>
              <a:spcAft>
                <a:spcPts val="1200"/>
              </a:spcAft>
            </a:pPr>
            <a:endParaRPr lang="en-US" sz="1800">
              <a:latin typeface="+mj-lt"/>
              <a:ea typeface="+mn-lt"/>
              <a:cs typeface="+mn-lt"/>
            </a:endParaRPr>
          </a:p>
          <a:p>
            <a:pPr lvl="1">
              <a:lnSpc>
                <a:spcPct val="100000"/>
              </a:lnSpc>
              <a:spcBef>
                <a:spcPts val="0"/>
              </a:spcBef>
              <a:spcAft>
                <a:spcPts val="1200"/>
              </a:spcAft>
            </a:pPr>
            <a:endParaRPr lang="en-US" sz="1800">
              <a:latin typeface="+mj-lt"/>
              <a:ea typeface="+mn-lt"/>
              <a:cs typeface="+mn-lt"/>
            </a:endParaRP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dirty="0"/>
              <a:t>Location on campus:</a:t>
            </a:r>
          </a:p>
          <a:p>
            <a:pPr>
              <a:lnSpc>
                <a:spcPct val="100000"/>
              </a:lnSpc>
              <a:spcBef>
                <a:spcPts val="600"/>
              </a:spcBef>
            </a:pPr>
            <a:r>
              <a:rPr lang="en-CA" sz="2000" dirty="0">
                <a:highlight>
                  <a:srgbClr val="C0C0C0"/>
                </a:highlight>
                <a:latin typeface="Arial"/>
                <a:cs typeface="Arial"/>
              </a:rPr>
              <a:t>[add location on your campus]</a:t>
            </a:r>
          </a:p>
          <a:p>
            <a:pPr>
              <a:lnSpc>
                <a:spcPct val="100000"/>
              </a:lnSpc>
              <a:spcBef>
                <a:spcPts val="600"/>
              </a:spcBef>
            </a:pPr>
            <a:r>
              <a:rPr lang="en-CA" sz="2000" dirty="0">
                <a:highlight>
                  <a:srgbClr val="C0C0C0"/>
                </a:highlight>
                <a:latin typeface="Arial"/>
                <a:cs typeface="Arial"/>
              </a:rPr>
              <a:t>[add to individual website for your local/campus RDC, if available]</a:t>
            </a:r>
          </a:p>
          <a:p>
            <a:pPr>
              <a:lnSpc>
                <a:spcPct val="100000"/>
              </a:lnSpc>
              <a:spcBef>
                <a:spcPts val="600"/>
              </a:spcBef>
            </a:pPr>
            <a:r>
              <a:rPr lang="en-CA" sz="2000" dirty="0">
                <a:highlight>
                  <a:srgbClr val="C0C0C0"/>
                </a:highlight>
                <a:latin typeface="Arial"/>
                <a:cs typeface="Arial"/>
              </a:rPr>
              <a:t>Data librarian(s) at the university: [add info here]</a:t>
            </a:r>
          </a:p>
          <a:p>
            <a:pPr marL="0" indent="0">
              <a:lnSpc>
                <a:spcPct val="100000"/>
              </a:lnSpc>
              <a:buNone/>
            </a:pPr>
            <a:r>
              <a:rPr lang="en-CA" sz="2000" dirty="0">
                <a:ea typeface="+mn-lt"/>
                <a:cs typeface="+mn-lt"/>
              </a:rPr>
              <a:t>How to </a:t>
            </a:r>
            <a:r>
              <a:rPr lang="en-CA" sz="2000" dirty="0">
                <a:ea typeface="+mn-lt"/>
                <a:cs typeface="+mn-lt"/>
                <a:hlinkClick r:id="rId2"/>
              </a:rPr>
              <a:t>access Statistics Canada Microdata</a:t>
            </a:r>
            <a:r>
              <a:rPr lang="en-CA" sz="2000" dirty="0">
                <a:ea typeface="+mn-lt"/>
                <a:cs typeface="+mn-lt"/>
              </a:rPr>
              <a:t> </a:t>
            </a:r>
            <a:r>
              <a:rPr lang="en-CA" sz="2000" dirty="0">
                <a:solidFill>
                  <a:srgbClr val="63656A"/>
                </a:solidFill>
                <a:ea typeface="+mn-lt"/>
                <a:cs typeface="+mn-lt"/>
              </a:rPr>
              <a:t>through an RDC</a:t>
            </a:r>
            <a:r>
              <a:rPr lang="en-CA" sz="2000" dirty="0">
                <a:ea typeface="+mn-lt"/>
                <a:cs typeface="+mn-lt"/>
              </a:rPr>
              <a:t>:</a:t>
            </a:r>
            <a:endParaRPr lang="en-US" sz="2000" dirty="0">
              <a:ea typeface="+mn-lt"/>
              <a:cs typeface="+mn-lt"/>
            </a:endParaRPr>
          </a:p>
          <a:p>
            <a:pPr marL="457200" indent="-457200">
              <a:lnSpc>
                <a:spcPct val="100000"/>
              </a:lnSpc>
              <a:spcBef>
                <a:spcPts val="600"/>
              </a:spcBef>
              <a:buAutoNum type="arabicParenR"/>
            </a:pPr>
            <a:r>
              <a:rPr lang="en-CA" sz="2000" dirty="0">
                <a:latin typeface="Arial"/>
                <a:ea typeface="+mn-lt"/>
                <a:cs typeface="Arial"/>
              </a:rPr>
              <a:t>Ensure your project requires Microdata</a:t>
            </a:r>
            <a:endParaRPr lang="en-US" sz="2000" dirty="0">
              <a:latin typeface="Arial"/>
              <a:cs typeface="Arial"/>
            </a:endParaRPr>
          </a:p>
          <a:p>
            <a:pPr marL="457200" indent="-457200">
              <a:lnSpc>
                <a:spcPct val="100000"/>
              </a:lnSpc>
              <a:spcBef>
                <a:spcPts val="0"/>
              </a:spcBef>
              <a:buAutoNum type="arabicParenR"/>
            </a:pPr>
            <a:r>
              <a:rPr lang="en-CA" sz="2000" dirty="0">
                <a:latin typeface="Arial"/>
                <a:ea typeface="+mn-lt"/>
                <a:cs typeface="Arial"/>
              </a:rPr>
              <a:t>Complete a project proposal </a:t>
            </a:r>
            <a:endParaRPr lang="en-US" sz="2000" dirty="0">
              <a:latin typeface="Arial"/>
              <a:ea typeface="+mn-lt"/>
              <a:cs typeface="Arial"/>
            </a:endParaRPr>
          </a:p>
          <a:p>
            <a:pPr marL="457200" indent="-457200">
              <a:lnSpc>
                <a:spcPct val="100000"/>
              </a:lnSpc>
              <a:spcBef>
                <a:spcPts val="0"/>
              </a:spcBef>
              <a:buAutoNum type="arabicParenR"/>
            </a:pPr>
            <a:r>
              <a:rPr lang="en-CA" sz="2000" dirty="0">
                <a:latin typeface="Arial"/>
                <a:ea typeface="+mn-lt"/>
                <a:cs typeface="Arial"/>
              </a:rPr>
              <a:t>Request a letter from your supervisor</a:t>
            </a:r>
            <a:endParaRPr lang="en-US" sz="2000" dirty="0">
              <a:latin typeface="Arial"/>
              <a:cs typeface="Arial"/>
            </a:endParaRPr>
          </a:p>
          <a:p>
            <a:pPr marL="457200" indent="-457200">
              <a:lnSpc>
                <a:spcPct val="100000"/>
              </a:lnSpc>
              <a:spcBef>
                <a:spcPts val="0"/>
              </a:spcBef>
              <a:buAutoNum type="arabicParenR"/>
            </a:pPr>
            <a:r>
              <a:rPr lang="en-CA" sz="2000" dirty="0">
                <a:latin typeface="Arial"/>
                <a:ea typeface="+mn-lt"/>
                <a:cs typeface="Arial"/>
              </a:rPr>
              <a:t>Upload your documents to the </a:t>
            </a:r>
            <a:r>
              <a:rPr lang="en-CA" sz="2000" dirty="0">
                <a:solidFill>
                  <a:srgbClr val="48A1FA"/>
                </a:solidFill>
                <a:latin typeface="Arial"/>
                <a:ea typeface="+mn-lt"/>
                <a:cs typeface="Arial"/>
                <a:hlinkClick r:id="rId3">
                  <a:extLst>
                    <a:ext uri="{A12FA001-AC4F-418D-AE19-62706E023703}">
                      <ahyp:hlinkClr xmlns:ahyp="http://schemas.microsoft.com/office/drawing/2018/hyperlinkcolor" val="tx"/>
                    </a:ext>
                  </a:extLst>
                </a:hlinkClick>
              </a:rPr>
              <a:t>Microdata Access Platform</a:t>
            </a:r>
            <a:endParaRPr lang="en-CA" dirty="0"/>
          </a:p>
          <a:p>
            <a:pPr>
              <a:lnSpc>
                <a:spcPct val="100000"/>
              </a:lnSpc>
              <a:spcBef>
                <a:spcPts val="0"/>
              </a:spcBef>
            </a:pPr>
            <a:endParaRPr lang="en-US" sz="2000"/>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967373886"/>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0083488e-d6c2-4778-b135-5cc161d792ca"/>
    <ds:schemaRef ds:uri="6a4bcc66-5e39-4110-9353-c9a98f9b6b27"/>
    <ds:schemaRef ds:uri="c9f1011f-09aa-438a-91e8-a3be1ebdc204"/>
    <ds:schemaRef ds:uri="d2218c32-09b1-43ca-9f00-34bad9345a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17EBE432-191A-4EDE-AF52-13287FC596BA}">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CRDCN 101</vt:lpstr>
      <vt:lpstr>PowerPoint Presentation</vt:lpstr>
      <vt:lpstr>Statistics Canada microdata subject area categories</vt:lpstr>
      <vt:lpstr>Examples of datasets available via CRDCN</vt:lpstr>
      <vt:lpstr>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revision>27</cp:revision>
  <dcterms:created xsi:type="dcterms:W3CDTF">2020-03-19T14:29:22Z</dcterms:created>
  <dcterms:modified xsi:type="dcterms:W3CDTF">2023-10-13T19:47:55Z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