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5" r:id="rId5"/>
    <p:sldId id="319" r:id="rId6"/>
    <p:sldId id="318" r:id="rId7"/>
    <p:sldId id="317" r:id="rId8"/>
    <p:sldId id="267" r:id="rId9"/>
    <p:sldId id="309" r:id="rId10"/>
    <p:sldId id="31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2003CF-7758-7713-707D-B0B6E8B2B9B4}" name="Tess Hudson" initials="TH" userId="S::tess.hudson@crdcn.ca::9c726d75-65b4-46a9-92d0-bb94f222346d" providerId="AD"/>
  <p188:author id="{712DD5FE-E96C-25D8-7D6A-BB1AF1C2106D}" name="Michèle Anderson" initials="MA" userId="S::michele.anderson@crdcn.ca::2fbc88df-71dd-498a-af0a-517750797be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15667-7910-41C4-89DE-2702B9926BF7}" v="21" dt="2023-10-06T15:09:34.608"/>
    <p1510:client id="{39DCAFE5-1987-D72A-CA1D-9E1BC8AC2D6D}" v="4" dt="2023-08-15T20:44:47.803"/>
    <p1510:client id="{5D9E869E-AEBD-F4B8-B778-976AA493BF0B}" v="3" dt="2023-10-13T14:21:17.029"/>
    <p1510:client id="{6695AC88-F373-989A-8927-819C12B2EC79}" v="2" dt="2023-08-15T19:35:59.470"/>
    <p1510:client id="{6CDE3E73-8BB3-4E10-B6C8-A20082329BFD}" v="1" dt="2023-08-15T12:59:43.918"/>
    <p1510:client id="{746D6F35-EB98-C485-AAE2-C43662EA5149}" v="4" dt="2023-10-13T19:20:24.923"/>
    <p1510:client id="{7A9E0128-31D3-1A86-A0B2-F65E2B180709}" v="2" dt="2023-10-13T18:53:20.329"/>
    <p1510:client id="{90C41363-F6BE-DFA3-4810-3CF42A031BB0}" v="2" dt="2023-10-13T18:46:41.230"/>
    <p1510:client id="{9F5A9933-EE3A-C49C-5B97-AC66D56CBD5D}" v="7" dt="2023-10-06T18:51:52.362"/>
    <p1510:client id="{C9601733-C188-BD55-64D9-3531ACD8DD02}" v="9" dt="2023-10-13T14:34:42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CE62-7654-4FA9-92DF-193222C40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53328-5636-4F0A-8441-7ACFB843D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EBD94-1EE2-4454-957A-4C36A365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2023-10-13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D8289-6461-4BA0-9B1F-C5C1C58A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67679-386C-4B2E-897D-71838D3D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30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5077-EF1A-49E2-9D8D-86529E7C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31155-B833-4369-AE8C-04474791C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FDD54-2DE7-48A4-89DB-BBF4AF84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2023-10-13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AC975-601F-48A4-8E84-CC3FF18E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3274B-892C-447F-A95E-C9791C12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92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4AC4-6C74-4717-B34A-621F71FD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6905"/>
            <a:ext cx="10515600" cy="98508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5A3E0-C3F7-4562-8B7B-3510980E2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9199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25E8C-E350-4E58-BF07-6B2DE54A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2023-10-13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44346-2CEC-4AB0-8EEA-91B09DBB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4B917-B538-4C76-979B-12B6F915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25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1227F-4BFE-409A-AD58-9EA971BB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83B76-CF75-4B7F-B162-B091BAF8B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AEA79-B6E2-4346-B1C8-79B27EF12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064EF-7CB3-4CF0-BCFE-CC3F5D94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2023-10-13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B702-8805-4EEC-991A-3DAFE562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E5F35-B22B-4EAF-915D-199E3FDE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6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5771B-8CE4-4051-B9EE-51F0A1C9D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8674"/>
            <a:ext cx="10515600" cy="6720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25E40-0F6C-43E5-AB88-5377579F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D0C5F-FE79-4417-8F74-AD961B71E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924E8-5ADE-43EB-8156-C4906FB72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4BD93-7C02-4848-9CF9-76B51EC4F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96F153-7944-47CF-A8CC-A8ACE9790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2023-10-13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066F71-C986-4DF9-84FA-77E8FBBC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D7844D-B867-49BC-868D-E4D396B5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92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88D2-9270-41AF-A3CC-CD22109A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F6A8A-447D-4CB2-9157-9B119EF9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2023-10-13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08110-DADE-4212-819F-DF2091C3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5D60B-0F02-4BB1-BD08-6D7023823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88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D11A7-7C73-4B21-83D1-BBC267EB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2023-10-13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DE8E9C-8C3B-4080-81A2-D317123F0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CCE25-F2DE-4547-8CBA-8D164A65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5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B8366-A0F8-4C97-B9D0-BBBE29E85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D7DD2-4C4D-492C-A21B-C3A4C1124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C0719-CE2B-4C39-AC4A-2E70FCF5C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4A76B-4C72-4894-8BD3-5DC5334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2023-10-13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CBA1D-B5AE-45CE-8C62-708E18ED1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36D7E-2629-48B6-B98A-4C610119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46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56DD-85F7-40BF-AD6A-8CC45FA3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A83E46-FDC5-4F10-B724-AADFABB78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C63C5-C2ED-4F9A-B51E-5952CAC8F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2DEEC-BCC4-41DD-BD90-3938B822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2023-10-13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63AB1-9A4A-40F3-AFB2-7E9BC01B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396D1-9308-4BD5-B554-054D4C13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81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1916A9D-04F5-4BCC-BF3D-E7302456F46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1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4DCFD-5C2F-4F08-B2DD-3B3B6505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696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7F56A-5D87-4344-803A-18CC69A07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76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16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dcn.ca/a-propos/partenaires/?lang=fr" TargetMode="External"/><Relationship Id="rId2" Type="http://schemas.openxmlformats.org/officeDocument/2006/relationships/hyperlink" Target="https://crdcn.ca/a-propos/a-propos-du-rccdr/?lang=fr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dcn.ca/initiatives/evenements-ressources/?lang=f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rdcn.ca/publications-data/ensembles-de-donnees/?lang=f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fr/microdonnees/centres-donnees/acces" TargetMode="External"/><Relationship Id="rId2" Type="http://schemas.openxmlformats.org/officeDocument/2006/relationships/hyperlink" Target="https://crdcn.ca/publications-data/acceder-aux-donnees-des-cdr/?lang=fr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tcan.gc.ca/en/microdata/pumf" TargetMode="External"/><Relationship Id="rId3" Type="http://schemas.openxmlformats.org/officeDocument/2006/relationships/hyperlink" Target="https://us4.list-manage.com/subscribe?u=c3b811df1cf083f6ae6fb612b&amp;id=499c54b27e" TargetMode="External"/><Relationship Id="rId7" Type="http://schemas.openxmlformats.org/officeDocument/2006/relationships/hyperlink" Target="https://www.statcan.gc.ca/fr/microdonnees/idd" TargetMode="External"/><Relationship Id="rId2" Type="http://schemas.openxmlformats.org/officeDocument/2006/relationships/hyperlink" Target="https://crdcn.ca/?lang=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atcan.gc.ca/fr/microdonnees/adtr" TargetMode="External"/><Relationship Id="rId5" Type="http://schemas.openxmlformats.org/officeDocument/2006/relationships/hyperlink" Target="https://crdcn.ca/publications/?lang=fr" TargetMode="External"/><Relationship Id="rId4" Type="http://schemas.openxmlformats.org/officeDocument/2006/relationships/hyperlink" Target="https://crdcn.ca/initiatives/evenements-ressources/?lang=fr" TargetMode="External"/><Relationship Id="rId9" Type="http://schemas.openxmlformats.org/officeDocument/2006/relationships/hyperlink" Target="https://www.statcan.gc.ca/fr/concepts/inde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5795"/>
            <a:ext cx="9144000" cy="251875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RCCDR 101 – </a:t>
            </a:r>
            <a:r>
              <a:rPr lang="en-US" sz="5400" dirty="0" err="1"/>
              <a:t>Sociologie</a:t>
            </a:r>
            <a:r>
              <a:rPr lang="en-US" sz="54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668234"/>
            <a:ext cx="9374155" cy="1099710"/>
          </a:xfrm>
        </p:spPr>
        <p:txBody>
          <a:bodyPr>
            <a:normAutofit fontScale="92500" lnSpcReduction="10000"/>
          </a:bodyPr>
          <a:lstStyle/>
          <a:p>
            <a:r>
              <a:rPr lang="fr-CA" sz="2800" dirty="0"/>
              <a:t>Utiliser le Centre de données de recherche du campus pour vos recherches et faire partie de la communauté de recherche du RCCDR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8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218" y="2061050"/>
            <a:ext cx="11696425" cy="41833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1700" dirty="0">
                <a:solidFill>
                  <a:schemeClr val="tx1"/>
                </a:solidFill>
              </a:rPr>
              <a:t>Le </a:t>
            </a:r>
            <a:r>
              <a:rPr lang="fr-CA" sz="17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Réseau des Centres de données de recherche du Canada</a:t>
            </a:r>
            <a:r>
              <a:rPr lang="fr-CA" sz="1700" dirty="0">
                <a:solidFill>
                  <a:schemeClr val="tx1"/>
                </a:solidFill>
              </a:rPr>
              <a:t> (RCCDR) offre un accès unique aux microdonnées de Statistique Canada, entre autres,* dans des Centres de données de recherche (CDR) sur </a:t>
            </a:r>
            <a:r>
              <a:rPr lang="fr-CA" sz="17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 campus à travers le pays</a:t>
            </a:r>
            <a:r>
              <a:rPr lang="fr-CA" sz="1700" dirty="0">
                <a:solidFill>
                  <a:schemeClr val="tx1"/>
                </a:solidFill>
              </a:rPr>
              <a:t>.</a:t>
            </a:r>
            <a:endParaRPr lang="en-US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1700" dirty="0">
                <a:solidFill>
                  <a:schemeClr val="tx1"/>
                </a:solidFill>
                <a:ea typeface="+mn-lt"/>
                <a:cs typeface="+mn-lt"/>
              </a:rPr>
              <a:t>Un CDR est une installation sécurisée où les chercheurs ont accès à des microdonnées individuelles détaillées. De plus en plus, les CDR sont les dépositaires de fichiers administratifs de diverses provenances (impôts, assurance-emploi, aide sociale et dossiers d’hospitalisation).</a:t>
            </a:r>
            <a:endParaRPr lang="en-US" sz="17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A" sz="1700" dirty="0">
                <a:solidFill>
                  <a:schemeClr val="tx1"/>
                </a:solidFill>
              </a:rPr>
              <a:t>Les données individuelles sont protégées : (1) les noms et les numéros d’identification sont supprimés ; (2) l’accès aux données n’est autorisé que sur des systèmes sécurisés sans accès à Internet ; (3) les chercheurs suivent une formation sur la confidentialité et la vie privée et, grâce à une « analyse de divulgation », le personnel de Statistique Canada s’assure qu'aucun individu, ménage ou entreprise ne puisse être identifié.</a:t>
            </a:r>
            <a:endParaRPr lang="en-US" sz="17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1700" dirty="0">
                <a:solidFill>
                  <a:schemeClr val="tx1"/>
                </a:solidFill>
                <a:ea typeface="+mn-lt"/>
                <a:cs typeface="+mn-lt"/>
              </a:rPr>
              <a:t>Le RCCDR est également un lieu de formation et de réseautage avec vos collègues </a:t>
            </a:r>
            <a:br>
              <a:rPr lang="fr-CA" sz="1700" dirty="0">
                <a:ea typeface="+mn-lt"/>
                <a:cs typeface="+mn-lt"/>
              </a:rPr>
            </a:br>
            <a:r>
              <a:rPr lang="fr-CA" sz="1700" dirty="0">
                <a:solidFill>
                  <a:schemeClr val="tx1"/>
                </a:solidFill>
                <a:ea typeface="+mn-lt"/>
                <a:cs typeface="+mn-lt"/>
              </a:rPr>
              <a:t>chercheurs. Il y a une conférence annuelle du RCCDR et des événements spécifiques </a:t>
            </a:r>
            <a:br>
              <a:rPr lang="fr-CA" sz="1700" dirty="0">
                <a:ea typeface="+mn-lt"/>
                <a:cs typeface="+mn-lt"/>
              </a:rPr>
            </a:br>
            <a:r>
              <a:rPr lang="fr-CA" sz="1700" dirty="0">
                <a:solidFill>
                  <a:schemeClr val="tx1"/>
                </a:solidFill>
                <a:ea typeface="+mn-lt"/>
                <a:cs typeface="+mn-lt"/>
              </a:rPr>
              <a:t>au CDR dans de nombreuses universités. Consultez notre </a:t>
            </a:r>
            <a:r>
              <a:rPr lang="fr-CA" sz="17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calendrier des événements</a:t>
            </a:r>
            <a:r>
              <a:rPr lang="fr-CA" sz="17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br>
              <a:rPr lang="fr-CA" sz="1700" dirty="0">
                <a:ea typeface="+mn-lt"/>
                <a:cs typeface="+mn-lt"/>
              </a:rPr>
            </a:br>
            <a:r>
              <a:rPr lang="fr-CA" sz="1700" dirty="0">
                <a:solidFill>
                  <a:schemeClr val="tx1"/>
                </a:solidFill>
                <a:ea typeface="+mn-lt"/>
                <a:cs typeface="+mn-lt"/>
              </a:rPr>
              <a:t>pour trouver celui qui vous intéresse.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999EA1-7F60-84CB-ED7A-088051796554}"/>
              </a:ext>
            </a:extLst>
          </p:cNvPr>
          <p:cNvSpPr txBox="1"/>
          <p:nvPr/>
        </p:nvSpPr>
        <p:spPr>
          <a:xfrm>
            <a:off x="619433" y="975852"/>
            <a:ext cx="11346425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latin typeface="Arial"/>
                <a:cs typeface="Arial"/>
              </a:rPr>
              <a:t>Qu'est-ce que le RCCDR et en quoi les données accessibles via le CDR sont-elles uniques ?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B8A52B-BCBD-3FC8-138D-572A6958C7BF}"/>
              </a:ext>
            </a:extLst>
          </p:cNvPr>
          <p:cNvSpPr txBox="1"/>
          <p:nvPr/>
        </p:nvSpPr>
        <p:spPr>
          <a:xfrm>
            <a:off x="808462" y="5928732"/>
            <a:ext cx="8092399" cy="492443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1200" dirty="0"/>
              <a:t>*Les données proviennent de Statistique </a:t>
            </a:r>
            <a:r>
              <a:rPr lang="fr-CA" sz="1400" dirty="0"/>
              <a:t>Canada</a:t>
            </a:r>
            <a:r>
              <a:rPr lang="fr-CA" sz="1200" dirty="0"/>
              <a:t>, de l'ICIS, de l'IRCC, de l'EDSC, du ministère de</a:t>
            </a:r>
            <a:r>
              <a:rPr lang="fr-CA" sz="1100" dirty="0"/>
              <a:t> </a:t>
            </a:r>
            <a:r>
              <a:rPr lang="fr-CA" sz="1200" dirty="0"/>
              <a:t>l'éducation de la Colombie-Britannique, du MSSCC de l'Ontario et d'autres sources.</a:t>
            </a:r>
          </a:p>
        </p:txBody>
      </p:sp>
    </p:spTree>
    <p:extLst>
      <p:ext uri="{BB962C8B-B14F-4D97-AF65-F5344CB8AC3E}">
        <p14:creationId xmlns:p14="http://schemas.microsoft.com/office/powerpoint/2010/main" val="33476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6C2C5F0-C38A-43D0-8ED4-E2CAEC3744CC}"/>
              </a:ext>
            </a:extLst>
          </p:cNvPr>
          <p:cNvSpPr txBox="1">
            <a:spLocks/>
          </p:cNvSpPr>
          <p:nvPr/>
        </p:nvSpPr>
        <p:spPr>
          <a:xfrm>
            <a:off x="745374" y="986424"/>
            <a:ext cx="11446626" cy="108003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/>
              <a:t>Catégorisation des domaines des </a:t>
            </a:r>
            <a:r>
              <a:rPr lang="fr-CA" sz="3600" dirty="0" err="1"/>
              <a:t>microdonnées</a:t>
            </a:r>
            <a:r>
              <a:rPr lang="fr-CA" sz="3600" dirty="0"/>
              <a:t> de Statistique Canada</a:t>
            </a:r>
            <a:endParaRPr lang="en-US" sz="36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05367F1-D46F-2751-CB3C-FE0CF1AFA44D}"/>
              </a:ext>
            </a:extLst>
          </p:cNvPr>
          <p:cNvSpPr txBox="1">
            <a:spLocks/>
          </p:cNvSpPr>
          <p:nvPr/>
        </p:nvSpPr>
        <p:spPr>
          <a:xfrm>
            <a:off x="745374" y="2066459"/>
            <a:ext cx="11074052" cy="4400329"/>
          </a:xfrm>
          <a:prstGeom prst="rect">
            <a:avLst/>
          </a:prstGeom>
        </p:spPr>
        <p:txBody>
          <a:bodyPr numCol="3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Adultes âgés et vieillissement démographique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Agriculture et alimentation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Commerce de détail et de gros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Commerce international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Comptes économiques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Construction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Crime et justice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Économie et société numériques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Éducation, formation et apprentissage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Énergie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Enfants et jeunes</a:t>
            </a:r>
          </a:p>
          <a:p>
            <a:pPr marL="230400" lvl="0" indent="-230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Environnement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Fabrication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Familles, ménages et état matrimonial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Gouvernement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Immigration et diversité ethnoculturelle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Langues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Logement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Méthodes statistiques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Peuples autochtones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Population et démographie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Prix et indices des prix</a:t>
            </a:r>
          </a:p>
          <a:p>
            <a:pPr marL="23040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Rendement des entreprises et propriété</a:t>
            </a:r>
          </a:p>
          <a:p>
            <a:pPr marL="230400" marR="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Revenu, pensions, dépenses et richesse</a:t>
            </a:r>
          </a:p>
          <a:p>
            <a:pPr marL="230400" marR="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Santé</a:t>
            </a:r>
          </a:p>
          <a:p>
            <a:pPr marL="230400" marR="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Sciences et technologie</a:t>
            </a:r>
          </a:p>
          <a:p>
            <a:pPr marL="230400" marR="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Services aux entreprises et aux consommateurs et culture</a:t>
            </a:r>
          </a:p>
          <a:p>
            <a:pPr marL="230400" marR="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Société et communauté</a:t>
            </a:r>
          </a:p>
          <a:p>
            <a:pPr marL="230400" marR="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Transport</a:t>
            </a:r>
          </a:p>
          <a:p>
            <a:pPr marL="230400" marR="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Travail</a:t>
            </a:r>
          </a:p>
          <a:p>
            <a:pPr marL="230400" marR="0" indent="-230400">
              <a:lnSpc>
                <a:spcPct val="100000"/>
              </a:lnSpc>
              <a:spcBef>
                <a:spcPts val="250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CA" sz="1800" spc="-10" dirty="0">
                <a:cs typeface="Times New Roman" panose="02020603050405020304" pitchFamily="18" charset="0"/>
              </a:rPr>
              <a:t>Voyages et </a:t>
            </a:r>
            <a:br>
              <a:rPr lang="fr-CA" sz="1800" spc="-10" dirty="0">
                <a:cs typeface="Times New Roman" panose="02020603050405020304" pitchFamily="18" charset="0"/>
              </a:rPr>
            </a:br>
            <a:r>
              <a:rPr lang="fr-CA" sz="1800" spc="-10" dirty="0">
                <a:cs typeface="Times New Roman" panose="02020603050405020304" pitchFamily="18" charset="0"/>
              </a:rPr>
              <a:t>tourisme</a:t>
            </a:r>
          </a:p>
          <a:p>
            <a:pPr marL="230400" marR="0" lvl="0" indent="-230400">
              <a:lnSpc>
                <a:spcPct val="100000"/>
              </a:lnSpc>
              <a:spcAft>
                <a:spcPts val="0"/>
              </a:spcAft>
              <a:buClr>
                <a:srgbClr val="63656A"/>
              </a:buClr>
              <a:buSzPts val="2000"/>
              <a:buFont typeface="Arial" panose="020B0604020202020204" pitchFamily="34" charset="0"/>
              <a:buChar char="•"/>
              <a:tabLst>
                <a:tab pos="294640" algn="l"/>
              </a:tabLst>
            </a:pPr>
            <a:endParaRPr lang="en-US" sz="18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22DA-C4A8-4239-B2A5-BD42FABBE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1315096"/>
          </a:xfrm>
        </p:spPr>
        <p:txBody>
          <a:bodyPr>
            <a:noAutofit/>
          </a:bodyPr>
          <a:lstStyle/>
          <a:p>
            <a:r>
              <a:rPr lang="fr-CA" sz="3600" dirty="0"/>
              <a:t>Exemples de fichiers de données disponibles par le biais du RCCDR</a:t>
            </a:r>
            <a:endParaRPr lang="en-C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4257-0949-4D5F-9286-AF03DE492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5299"/>
            <a:ext cx="10515600" cy="3484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u="sng" dirty="0" err="1"/>
              <a:t>Exemples</a:t>
            </a:r>
            <a:r>
              <a:rPr lang="en-US" sz="1600" u="sng" dirty="0"/>
              <a:t> de </a:t>
            </a:r>
            <a:r>
              <a:rPr lang="en-US" sz="1600" u="sng" dirty="0" err="1"/>
              <a:t>données</a:t>
            </a:r>
            <a:r>
              <a:rPr lang="en-US" sz="1600" u="sng" dirty="0"/>
              <a:t> </a:t>
            </a:r>
            <a:r>
              <a:rPr lang="en-US" sz="1600" u="sng" dirty="0" err="1"/>
              <a:t>d’enquête</a:t>
            </a:r>
            <a:r>
              <a:rPr lang="en-US" sz="1600" u="sng" dirty="0"/>
              <a:t> :</a:t>
            </a:r>
          </a:p>
          <a:p>
            <a:pPr lvl="0"/>
            <a:r>
              <a:rPr lang="fr-CA" sz="1600" dirty="0"/>
              <a:t>Enquête auprès des peuples autochtones (EAPA)</a:t>
            </a:r>
            <a:r>
              <a:rPr lang="en-US" sz="1600" dirty="0"/>
              <a:t>, </a:t>
            </a:r>
            <a:r>
              <a:rPr lang="fr-CA" sz="1600" dirty="0"/>
              <a:t>Enquête sur la santé dans les collectivités canadienne (ESCC)</a:t>
            </a:r>
            <a:r>
              <a:rPr lang="en-US" sz="1600" dirty="0"/>
              <a:t>, </a:t>
            </a:r>
            <a:r>
              <a:rPr lang="en-US" sz="1600" dirty="0" err="1"/>
              <a:t>Enquête</a:t>
            </a:r>
            <a:r>
              <a:rPr lang="en-US" sz="1600" dirty="0"/>
              <a:t> </a:t>
            </a:r>
            <a:r>
              <a:rPr lang="en-US" sz="1600" dirty="0" err="1"/>
              <a:t>canadienne</a:t>
            </a:r>
            <a:r>
              <a:rPr lang="en-US" sz="1600" dirty="0"/>
              <a:t> sur </a:t>
            </a:r>
            <a:r>
              <a:rPr lang="en-US" sz="1600" dirty="0" err="1"/>
              <a:t>l’incapacité</a:t>
            </a:r>
            <a:r>
              <a:rPr lang="en-US" sz="1600" dirty="0"/>
              <a:t> (ECI), </a:t>
            </a:r>
            <a:r>
              <a:rPr lang="en-US" sz="1600" dirty="0" err="1"/>
              <a:t>Enquête</a:t>
            </a:r>
            <a:r>
              <a:rPr lang="en-US" sz="1600" dirty="0"/>
              <a:t> </a:t>
            </a:r>
            <a:r>
              <a:rPr lang="en-US" sz="1600" dirty="0" err="1"/>
              <a:t>sociale</a:t>
            </a:r>
            <a:r>
              <a:rPr lang="en-US" sz="1600" dirty="0"/>
              <a:t> Générale (ESG), </a:t>
            </a:r>
            <a:r>
              <a:rPr lang="fr-CA" sz="1600" dirty="0"/>
              <a:t>Enquête sur les ménages et l’environnement (EME)</a:t>
            </a:r>
            <a:r>
              <a:rPr lang="en-US" sz="1600" dirty="0"/>
              <a:t>,</a:t>
            </a:r>
            <a:r>
              <a:rPr lang="fr-CA" sz="1600" dirty="0"/>
              <a:t> Enquête sur la population active (EPA)</a:t>
            </a:r>
            <a:r>
              <a:rPr lang="en-US" sz="1600" dirty="0"/>
              <a:t>, </a:t>
            </a:r>
            <a:r>
              <a:rPr lang="fr-CA" sz="1600" dirty="0"/>
              <a:t>Sondage auprès des fonctionnaires fédéraux (SAFF), </a:t>
            </a:r>
            <a:r>
              <a:rPr lang="fr-FR" sz="1600" dirty="0"/>
              <a:t>L'Enquête auprès des jeunes en transition (EJET)</a:t>
            </a:r>
            <a:endParaRPr lang="en-US" sz="1600" dirty="0"/>
          </a:p>
          <a:p>
            <a:pPr marL="0" indent="0">
              <a:buNone/>
            </a:pPr>
            <a:r>
              <a:rPr lang="en-US" sz="1600" u="sng" dirty="0" err="1"/>
              <a:t>Exemples</a:t>
            </a:r>
            <a:r>
              <a:rPr lang="en-US" sz="1600" u="sng" dirty="0"/>
              <a:t> de </a:t>
            </a:r>
            <a:r>
              <a:rPr lang="en-US" sz="1600" u="sng" dirty="0" err="1"/>
              <a:t>fichiers</a:t>
            </a:r>
            <a:r>
              <a:rPr lang="en-US" sz="1600" u="sng" dirty="0"/>
              <a:t> </a:t>
            </a:r>
            <a:r>
              <a:rPr lang="en-US" sz="1600" u="sng" dirty="0" err="1"/>
              <a:t>administratifs</a:t>
            </a:r>
            <a:r>
              <a:rPr lang="en-US" sz="1600" u="sng" dirty="0"/>
              <a:t> :</a:t>
            </a:r>
          </a:p>
          <a:p>
            <a:pPr lvl="0"/>
            <a:r>
              <a:rPr lang="en-US" sz="1600" dirty="0" err="1"/>
              <a:t>Cohorte</a:t>
            </a:r>
            <a:r>
              <a:rPr lang="en-US" sz="1600" dirty="0"/>
              <a:t> </a:t>
            </a:r>
            <a:r>
              <a:rPr lang="en-US" sz="1600" dirty="0" err="1"/>
              <a:t>canadienne</a:t>
            </a:r>
            <a:r>
              <a:rPr lang="en-US" sz="1600" dirty="0"/>
              <a:t> de naissance, </a:t>
            </a:r>
            <a:r>
              <a:rPr lang="en-US" sz="1600" dirty="0" err="1"/>
              <a:t>Registre</a:t>
            </a:r>
            <a:r>
              <a:rPr lang="en-US" sz="1600" dirty="0"/>
              <a:t> </a:t>
            </a:r>
            <a:r>
              <a:rPr lang="en-US" sz="1600" dirty="0" err="1"/>
              <a:t>canadien</a:t>
            </a:r>
            <a:r>
              <a:rPr lang="en-US" sz="1600" dirty="0"/>
              <a:t> du cancer (RCC), </a:t>
            </a:r>
            <a:r>
              <a:rPr lang="fr-CA" sz="1600" dirty="0"/>
              <a:t>Cohortes santé et environnement du recensement canadien (</a:t>
            </a:r>
            <a:r>
              <a:rPr lang="fr-CA" sz="1600" dirty="0" err="1"/>
              <a:t>CSERCan</a:t>
            </a:r>
            <a:r>
              <a:rPr lang="fr-CA" sz="1600" dirty="0"/>
              <a:t>)</a:t>
            </a:r>
            <a:r>
              <a:rPr lang="en-US" sz="1600" dirty="0"/>
              <a:t>, </a:t>
            </a:r>
            <a:r>
              <a:rPr lang="en-US" sz="1600" dirty="0" err="1"/>
              <a:t>Recensement</a:t>
            </a:r>
            <a:r>
              <a:rPr lang="en-US" sz="1600" dirty="0"/>
              <a:t>, </a:t>
            </a:r>
            <a:r>
              <a:rPr lang="fr-CA" sz="1600" dirty="0"/>
              <a:t>Base de données sur les congés des patients (BDCP)</a:t>
            </a:r>
            <a:r>
              <a:rPr lang="en-US" sz="1600" dirty="0"/>
              <a:t>, </a:t>
            </a:r>
            <a:r>
              <a:rPr lang="fr-CA" sz="1600" dirty="0"/>
              <a:t>Statistiques sur le programme d’assurance-emploi</a:t>
            </a:r>
            <a:r>
              <a:rPr lang="en-US" sz="1600" dirty="0"/>
              <a:t>, </a:t>
            </a:r>
            <a:r>
              <a:rPr lang="fr-CA" sz="1600" dirty="0"/>
              <a:t>Plateforme longitudinale entre l’éducation et le marché du travail (PLEMT)</a:t>
            </a:r>
            <a:r>
              <a:rPr lang="en-US" sz="1600" dirty="0"/>
              <a:t>, </a:t>
            </a:r>
            <a:r>
              <a:rPr lang="en-US" sz="1600" dirty="0" err="1"/>
              <a:t>Recensement</a:t>
            </a:r>
            <a:r>
              <a:rPr lang="en-US" sz="1600" dirty="0"/>
              <a:t> </a:t>
            </a:r>
            <a:r>
              <a:rPr lang="en-US" sz="1600" dirty="0" err="1"/>
              <a:t>détaillé</a:t>
            </a:r>
            <a:r>
              <a:rPr lang="en-US" sz="1600" dirty="0"/>
              <a:t> GUSS-FFT1, </a:t>
            </a:r>
            <a:r>
              <a:rPr lang="fr-CA" sz="1600" dirty="0"/>
              <a:t>Base de données sur l’immigration (BDIM)</a:t>
            </a:r>
            <a:r>
              <a:rPr lang="en-US" sz="1600" dirty="0"/>
              <a:t>, </a:t>
            </a:r>
            <a:r>
              <a:rPr lang="en-US" sz="1600" dirty="0" err="1"/>
              <a:t>Statistiques</a:t>
            </a:r>
            <a:r>
              <a:rPr lang="en-US" sz="1600" dirty="0"/>
              <a:t> de </a:t>
            </a:r>
            <a:r>
              <a:rPr lang="en-US" sz="1600" dirty="0" err="1"/>
              <a:t>l’état</a:t>
            </a:r>
            <a:r>
              <a:rPr lang="en-US" sz="1600" dirty="0"/>
              <a:t> civil</a:t>
            </a:r>
          </a:p>
          <a:p>
            <a:pPr marL="0" indent="0">
              <a:buNone/>
            </a:pPr>
            <a:r>
              <a:rPr lang="fr-CA" sz="1600" u="sng" dirty="0"/>
              <a:t>Exemples de données d’enquête et administratives liées :</a:t>
            </a:r>
            <a:endParaRPr lang="en-US" sz="1600" u="sng" dirty="0"/>
          </a:p>
          <a:p>
            <a:pPr lvl="0"/>
            <a:r>
              <a:rPr lang="en-US" sz="1600" dirty="0"/>
              <a:t>ESCC-BDCP-BDIM, ELIA, ELIC (RCC, BCDECD), ELNEJ (T1), ENSP (T1, BCDECD), </a:t>
            </a:r>
            <a:br>
              <a:rPr lang="en-US" sz="1600" dirty="0"/>
            </a:br>
            <a:r>
              <a:rPr lang="en-US" sz="1600" dirty="0"/>
              <a:t>EDTR (T1/ BCDECD /RCC), EJET (FFT1)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fr-CA" sz="1600" i="1" dirty="0"/>
              <a:t> Plus de </a:t>
            </a:r>
            <a:r>
              <a:rPr lang="fr-CA" sz="1600" i="1" u="sng" dirty="0">
                <a:solidFill>
                  <a:srgbClr val="0070C0"/>
                </a:solidFill>
                <a:hlinkClick r:id="rId2"/>
              </a:rPr>
              <a:t>200 fichiers de données</a:t>
            </a:r>
            <a:r>
              <a:rPr lang="fr-CA" sz="16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r-CA" sz="1600" i="1" dirty="0"/>
              <a:t>sont disponibles</a:t>
            </a:r>
            <a:endParaRPr lang="en-US" sz="1600" dirty="0"/>
          </a:p>
          <a:p>
            <a:pPr marL="0" indent="0">
              <a:buNone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30533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77A8-D1E7-18A0-A5A5-E2069B6AC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Recherche </a:t>
            </a:r>
            <a:r>
              <a:rPr lang="en-US" dirty="0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sociologie</a:t>
            </a:r>
            <a:r>
              <a:rPr lang="en-US" dirty="0">
                <a:ea typeface="+mj-lt"/>
                <a:cs typeface="+mj-lt"/>
              </a:rPr>
              <a:t> dans les CDR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A669-067C-CD99-C576-DF641A8C7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815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i="1" dirty="0">
                <a:latin typeface="Arial"/>
                <a:ea typeface="+mn-lt"/>
                <a:cs typeface="Arial"/>
              </a:rPr>
              <a:t>Canadian Review of Sociology </a:t>
            </a:r>
            <a:r>
              <a:rPr lang="en-US" sz="1800" dirty="0">
                <a:ea typeface="+mn-lt"/>
                <a:cs typeface="+mn-lt"/>
              </a:rPr>
              <a:t>–</a:t>
            </a:r>
            <a:r>
              <a:rPr lang="en-US" sz="1800" dirty="0">
                <a:latin typeface="Arial"/>
                <a:ea typeface="+mn-lt"/>
                <a:cs typeface="Arial"/>
              </a:rPr>
              <a:t> </a:t>
            </a:r>
            <a:r>
              <a:rPr lang="en-US" sz="1800" dirty="0">
                <a:latin typeface="Arial Nova Light"/>
                <a:ea typeface="+mn-lt"/>
                <a:cs typeface="+mn-lt"/>
              </a:rPr>
              <a:t>“Social Change and the Gendered Division of Household Labour in Canada” (Guppy, Sakumoto and Wilkes, 2019)</a:t>
            </a:r>
            <a:endParaRPr lang="en-US" sz="1800" dirty="0">
              <a:latin typeface="Arial Nova Light"/>
              <a:ea typeface="+mn-lt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i="1" dirty="0">
                <a:latin typeface="Arial"/>
                <a:ea typeface="+mn-lt"/>
                <a:cs typeface="Arial"/>
              </a:rPr>
              <a:t>Migration Studies </a:t>
            </a:r>
            <a:r>
              <a:rPr lang="en-US" sz="1800" dirty="0">
                <a:ea typeface="+mn-lt"/>
                <a:cs typeface="+mn-lt"/>
              </a:rPr>
              <a:t>–</a:t>
            </a:r>
            <a:r>
              <a:rPr lang="en-US" sz="1800" dirty="0">
                <a:latin typeface="Arial"/>
                <a:ea typeface="+mn-lt"/>
                <a:cs typeface="Arial"/>
              </a:rPr>
              <a:t> </a:t>
            </a:r>
            <a:r>
              <a:rPr lang="en-US" sz="1800" dirty="0">
                <a:latin typeface="Arial Nova Light"/>
                <a:ea typeface="+mn-lt"/>
                <a:cs typeface="+mn-lt"/>
              </a:rPr>
              <a:t>“</a:t>
            </a:r>
            <a:r>
              <a:rPr lang="en-US" sz="1800" dirty="0">
                <a:ea typeface="+mn-lt"/>
                <a:cs typeface="+mn-lt"/>
              </a:rPr>
              <a:t>The demographic determinants of inter-provincial migration declines in Canada: A decomposition analysis</a:t>
            </a:r>
            <a:r>
              <a:rPr lang="en-US" sz="1800" dirty="0">
                <a:latin typeface="Arial Nova Light"/>
                <a:ea typeface="+mn-lt"/>
                <a:cs typeface="+mn-lt"/>
              </a:rPr>
              <a:t>” (White and Haan, 2021)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i="1" dirty="0">
                <a:latin typeface="+mj-lt"/>
                <a:cs typeface="Arial"/>
              </a:rPr>
              <a:t>Rural Sociology </a:t>
            </a:r>
            <a:r>
              <a:rPr lang="en-US" sz="1800" dirty="0">
                <a:ea typeface="+mn-lt"/>
                <a:cs typeface="+mn-lt"/>
              </a:rPr>
              <a:t>–</a:t>
            </a:r>
            <a:r>
              <a:rPr lang="en-US" sz="1800" dirty="0">
                <a:latin typeface="Arial"/>
                <a:ea typeface="+mn-lt"/>
                <a:cs typeface="Arial"/>
              </a:rPr>
              <a:t> </a:t>
            </a:r>
            <a:r>
              <a:rPr lang="en-US" sz="1800" dirty="0">
                <a:latin typeface="Arial Nova Light"/>
                <a:ea typeface="+mn-lt"/>
                <a:cs typeface="+mn-lt"/>
              </a:rPr>
              <a:t>“Mind the Gaps: Examining Youth’s Reading, Math and Science Skills Across </a:t>
            </a:r>
            <a:br>
              <a:rPr lang="en-US" sz="1800">
                <a:latin typeface="Arial Nova Light"/>
                <a:ea typeface="+mn-lt"/>
                <a:cs typeface="+mn-lt"/>
              </a:rPr>
            </a:br>
            <a:r>
              <a:rPr lang="en-US" sz="1800" dirty="0">
                <a:latin typeface="Arial Nova Light"/>
                <a:ea typeface="+mn-lt"/>
                <a:cs typeface="+mn-lt"/>
              </a:rPr>
              <a:t>Northern and Rural Canada” (Hillier, Zarifa and Hango, 2022)</a:t>
            </a:r>
            <a:r>
              <a:rPr lang="en-US" sz="1800" dirty="0">
                <a:latin typeface="Arial Nova Light"/>
                <a:cs typeface="Arial"/>
              </a:rPr>
              <a:t> </a:t>
            </a:r>
            <a:endParaRPr lang="en-US" sz="1800" b="0" i="0" u="none" strike="noStrike" dirty="0">
              <a:effectLst/>
              <a:latin typeface="Arial Nova Light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i="1" dirty="0">
                <a:latin typeface="+mj-lt"/>
                <a:cs typeface="Arial"/>
              </a:rPr>
              <a:t>Social Indicator Research</a:t>
            </a:r>
            <a:r>
              <a:rPr lang="en-US" sz="1800" dirty="0">
                <a:ea typeface="+mn-lt"/>
                <a:cs typeface="+mn-lt"/>
              </a:rPr>
              <a:t> – "The Effects of Modern Treaties and Opt-In Legislation on Household Incomes in Aboriginal Communities" (</a:t>
            </a:r>
            <a:r>
              <a:rPr lang="en-US" sz="1800" dirty="0" err="1">
                <a:ea typeface="+mn-lt"/>
                <a:cs typeface="+mn-lt"/>
              </a:rPr>
              <a:t>Pendakur</a:t>
            </a:r>
            <a:r>
              <a:rPr lang="en-US" sz="1800" dirty="0">
                <a:ea typeface="+mn-lt"/>
                <a:cs typeface="+mn-lt"/>
              </a:rPr>
              <a:t> and </a:t>
            </a:r>
            <a:r>
              <a:rPr lang="en-US" sz="1800" dirty="0" err="1">
                <a:ea typeface="+mn-lt"/>
                <a:cs typeface="+mn-lt"/>
              </a:rPr>
              <a:t>Pendakur</a:t>
            </a:r>
            <a:r>
              <a:rPr lang="en-US" sz="1800" dirty="0">
                <a:ea typeface="+mn-lt"/>
                <a:cs typeface="+mn-lt"/>
              </a:rPr>
              <a:t>, 2018)</a:t>
            </a:r>
            <a:endParaRPr lang="en-US" sz="1800" i="1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i="1" dirty="0">
                <a:latin typeface="+mj-lt"/>
                <a:cs typeface="Arial"/>
              </a:rPr>
              <a:t>SSM Population Health</a:t>
            </a:r>
            <a:r>
              <a:rPr lang="en-US" sz="1800" dirty="0">
                <a:latin typeface="Arial Nova Light"/>
                <a:ea typeface="+mn-lt"/>
                <a:cs typeface="+mn-lt"/>
              </a:rPr>
              <a:t> </a:t>
            </a:r>
            <a:r>
              <a:rPr lang="en-US" sz="1800" dirty="0">
                <a:ea typeface="+mn-lt"/>
                <a:cs typeface="+mn-lt"/>
              </a:rPr>
              <a:t>–</a:t>
            </a:r>
            <a:r>
              <a:rPr lang="en-US" sz="1800" dirty="0">
                <a:latin typeface="Arial"/>
                <a:ea typeface="+mn-lt"/>
                <a:cs typeface="Arial"/>
              </a:rPr>
              <a:t> </a:t>
            </a:r>
            <a:r>
              <a:rPr lang="en-US" sz="1800" dirty="0">
                <a:latin typeface="Arial Nova Light"/>
                <a:ea typeface="+mn-lt"/>
                <a:cs typeface="+mn-lt"/>
              </a:rPr>
              <a:t>“</a:t>
            </a:r>
            <a:r>
              <a:rPr lang="en-US" sz="1800" dirty="0">
                <a:ea typeface="+mn-lt"/>
                <a:cs typeface="+mn-lt"/>
              </a:rPr>
              <a:t>Preventable mortality among sexual minority Canadians</a:t>
            </a:r>
            <a:r>
              <a:rPr lang="en-US" sz="1800" dirty="0">
                <a:latin typeface="Arial Nova Light"/>
                <a:ea typeface="+mn-lt"/>
                <a:cs typeface="+mn-lt"/>
              </a:rPr>
              <a:t>” </a:t>
            </a:r>
            <a:br>
              <a:rPr lang="en-US" sz="1800">
                <a:latin typeface="Arial Nova Light"/>
                <a:ea typeface="+mn-lt"/>
                <a:cs typeface="+mn-lt"/>
              </a:rPr>
            </a:br>
            <a:r>
              <a:rPr lang="en-US" sz="1800" dirty="0">
                <a:latin typeface="Arial Nova Light"/>
                <a:ea typeface="+mn-lt"/>
                <a:cs typeface="+mn-lt"/>
              </a:rPr>
              <a:t>(Salway et al., 2022)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800">
              <a:latin typeface="+mj-lt"/>
              <a:ea typeface="+mn-lt"/>
              <a:cs typeface="+mn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800">
              <a:latin typeface="+mj-l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772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1106905"/>
            <a:ext cx="10515600" cy="985086"/>
          </a:xfrm>
        </p:spPr>
        <p:txBody>
          <a:bodyPr anchor="ctr">
            <a:normAutofit/>
          </a:bodyPr>
          <a:lstStyle/>
          <a:p>
            <a:pPr marL="66040" marR="0">
              <a:spcBef>
                <a:spcPts val="40"/>
              </a:spcBef>
              <a:spcAft>
                <a:spcPts val="0"/>
              </a:spcAft>
            </a:pPr>
            <a:r>
              <a:rPr lang="fr-CA" sz="3600" kern="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 CDR sur le campus de l’université</a:t>
            </a:r>
            <a:endParaRPr lang="en-US" sz="3600" kern="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091991"/>
            <a:ext cx="10515600" cy="304245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CA" sz="1800" spc="-10" dirty="0">
                <a:solidFill>
                  <a:schemeClr val="tx1"/>
                </a:solidFill>
                <a:ea typeface="Arial" panose="020B0604020202020204" pitchFamily="34" charset="0"/>
                <a:cs typeface="Times New Roman"/>
              </a:rPr>
              <a:t>Emplacement sur le campus :</a:t>
            </a:r>
            <a:endParaRPr lang="fr-CA" sz="1800" dirty="0">
              <a:solidFill>
                <a:schemeClr val="tx1"/>
              </a:solidFill>
              <a:ea typeface="Arial" panose="020B0604020202020204" pitchFamily="34" charset="0"/>
              <a:cs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rgbClr val="63656A"/>
              </a:buClr>
              <a:buSzPts val="2000"/>
              <a:buFont typeface="Arial" panose="020B0604020202020204" pitchFamily="34" charset="0"/>
              <a:buChar char="•"/>
              <a:tabLst>
                <a:tab pos="294640" algn="l"/>
              </a:tabLst>
            </a:pPr>
            <a:r>
              <a:rPr lang="fr-CA" sz="1800" spc="-25" dirty="0">
                <a:solidFill>
                  <a:schemeClr val="tx1"/>
                </a:solidFill>
                <a:highlight>
                  <a:srgbClr val="D3D3D3"/>
                </a:highlight>
                <a:ea typeface="Arial" panose="020B0604020202020204" pitchFamily="34" charset="0"/>
                <a:cs typeface="Times New Roman"/>
              </a:rPr>
              <a:t>[</a:t>
            </a:r>
            <a:r>
              <a:rPr lang="fr-CA" sz="1800" spc="-30" dirty="0">
                <a:solidFill>
                  <a:schemeClr val="tx1"/>
                </a:solidFill>
                <a:highlight>
                  <a:srgbClr val="D3D3D3"/>
                </a:highlight>
                <a:ea typeface="Arial" panose="020B0604020202020204" pitchFamily="34" charset="0"/>
                <a:cs typeface="Times New Roman"/>
              </a:rPr>
              <a:t>ajoutez la localisation sur votre campus</a:t>
            </a:r>
            <a:r>
              <a:rPr lang="fr-CA" sz="1800" spc="-5" dirty="0">
                <a:solidFill>
                  <a:schemeClr val="tx1"/>
                </a:solidFill>
                <a:highlight>
                  <a:srgbClr val="D3D3D3"/>
                </a:highlight>
                <a:ea typeface="Arial" panose="020B0604020202020204" pitchFamily="34" charset="0"/>
                <a:cs typeface="Times New Roman"/>
              </a:rPr>
              <a:t>]</a:t>
            </a:r>
            <a:endParaRPr lang="fr-CA" sz="1800" dirty="0">
              <a:solidFill>
                <a:schemeClr val="tx1"/>
              </a:solidFill>
              <a:ea typeface="Arial" panose="020B0604020202020204" pitchFamily="34" charset="0"/>
              <a:cs typeface="Times New Roman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rgbClr val="63656A"/>
              </a:buClr>
              <a:buSzPts val="2000"/>
              <a:buFont typeface="Arial" panose="020B0604020202020204" pitchFamily="34" charset="0"/>
              <a:buChar char="•"/>
              <a:tabLst>
                <a:tab pos="294640" algn="l"/>
              </a:tabLst>
            </a:pPr>
            <a:r>
              <a:rPr lang="fr-CA" sz="1800" spc="-20" dirty="0">
                <a:solidFill>
                  <a:schemeClr val="tx1"/>
                </a:solidFill>
                <a:highlight>
                  <a:srgbClr val="D3D3D3"/>
                </a:highlight>
                <a:ea typeface="Arial" panose="020B0604020202020204" pitchFamily="34" charset="0"/>
                <a:cs typeface="Times New Roman"/>
              </a:rPr>
              <a:t>[</a:t>
            </a:r>
            <a:r>
              <a:rPr lang="fr-CA" sz="1800" spc="-25" dirty="0">
                <a:solidFill>
                  <a:schemeClr val="tx1"/>
                </a:solidFill>
                <a:highlight>
                  <a:srgbClr val="D3D3D3"/>
                </a:highlight>
                <a:ea typeface="Arial" panose="020B0604020202020204" pitchFamily="34" charset="0"/>
                <a:cs typeface="Times New Roman"/>
              </a:rPr>
              <a:t>ajoutez au site web de votre CDR, s’il en existe un</a:t>
            </a:r>
            <a:r>
              <a:rPr lang="fr-CA" sz="1800" spc="-20" dirty="0">
                <a:solidFill>
                  <a:schemeClr val="tx1"/>
                </a:solidFill>
                <a:highlight>
                  <a:srgbClr val="D3D3D3"/>
                </a:highlight>
                <a:ea typeface="Arial" panose="020B0604020202020204" pitchFamily="34" charset="0"/>
                <a:cs typeface="Times New Roman"/>
              </a:rPr>
              <a:t>]</a:t>
            </a:r>
            <a:endParaRPr lang="fr-CA" sz="1800" dirty="0">
              <a:solidFill>
                <a:schemeClr val="tx1"/>
              </a:solidFill>
              <a:ea typeface="Arial" panose="020B0604020202020204" pitchFamily="34" charset="0"/>
              <a:cs typeface="Times New Roman"/>
            </a:endParaRPr>
          </a:p>
          <a:p>
            <a:pPr marL="342900" marR="4053840" indent="-342900">
              <a:lnSpc>
                <a:spcPct val="110000"/>
              </a:lnSpc>
              <a:spcBef>
                <a:spcPts val="0"/>
              </a:spcBef>
              <a:buClr>
                <a:srgbClr val="63656A"/>
              </a:buClr>
              <a:buSzPts val="2000"/>
              <a:buFont typeface="Arial" panose="020B0604020202020204" pitchFamily="34" charset="0"/>
              <a:buChar char="•"/>
              <a:tabLst>
                <a:tab pos="294640" algn="l"/>
              </a:tabLst>
            </a:pPr>
            <a:r>
              <a:rPr lang="fr-CA" sz="1800" spc="-10" dirty="0">
                <a:solidFill>
                  <a:schemeClr val="tx1"/>
                </a:solidFill>
                <a:highlight>
                  <a:srgbClr val="D3D3D3"/>
                </a:highlight>
                <a:ea typeface="Arial" panose="020B0604020202020204" pitchFamily="34" charset="0"/>
                <a:cs typeface="Times New Roman"/>
              </a:rPr>
              <a:t>Bibliothécaire(s) de données à votre université : [ajoutez les informations ici]</a:t>
            </a:r>
            <a:r>
              <a:rPr lang="fr-CA" sz="1800" spc="105" dirty="0">
                <a:solidFill>
                  <a:schemeClr val="tx1"/>
                </a:solidFill>
                <a:ea typeface="Arial" panose="020B0604020202020204" pitchFamily="34" charset="0"/>
                <a:cs typeface="Times New Roman"/>
              </a:rPr>
              <a:t> </a:t>
            </a:r>
            <a:endParaRPr lang="fr-CA" sz="1800" spc="105" dirty="0">
              <a:solidFill>
                <a:schemeClr val="tx1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4053840" lvl="0" indent="-342900">
              <a:lnSpc>
                <a:spcPct val="110000"/>
              </a:lnSpc>
              <a:spcBef>
                <a:spcPts val="0"/>
              </a:spcBef>
              <a:buClr>
                <a:srgbClr val="63656A"/>
              </a:buClr>
              <a:buSzPts val="2000"/>
              <a:buFont typeface="Arial" panose="020B0604020202020204" pitchFamily="34" charset="0"/>
              <a:buChar char="•"/>
              <a:tabLst>
                <a:tab pos="294640" algn="l"/>
              </a:tabLst>
            </a:pPr>
            <a:endParaRPr lang="fr-CA" sz="1800" spc="105" dirty="0">
              <a:solidFill>
                <a:schemeClr val="bg2">
                  <a:lumMod val="25000"/>
                </a:schemeClr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4053840" indent="-342900">
              <a:lnSpc>
                <a:spcPct val="110000"/>
              </a:lnSpc>
              <a:spcBef>
                <a:spcPts val="0"/>
              </a:spcBef>
              <a:buClr>
                <a:srgbClr val="63656A"/>
              </a:buClr>
              <a:buSzPts val="2000"/>
              <a:tabLst>
                <a:tab pos="0" algn="l"/>
              </a:tabLst>
            </a:pPr>
            <a:r>
              <a:rPr lang="fr-CA" sz="1800" spc="-20" dirty="0">
                <a:solidFill>
                  <a:schemeClr val="bg2">
                    <a:lumMod val="25000"/>
                  </a:schemeClr>
                </a:solidFill>
                <a:ea typeface="Arial" panose="020B0604020202020204" pitchFamily="34" charset="0"/>
                <a:cs typeface="Times New Roman"/>
              </a:rPr>
              <a:t>	</a:t>
            </a:r>
            <a:r>
              <a:rPr lang="fr-CA" sz="2100" spc="-20" dirty="0">
                <a:solidFill>
                  <a:schemeClr val="tx1"/>
                </a:solidFill>
                <a:ea typeface="+mn-lt"/>
                <a:cs typeface="+mn-lt"/>
              </a:rPr>
              <a:t>Comment</a:t>
            </a:r>
            <a:r>
              <a:rPr lang="fr-CA" sz="2100" spc="-2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 </a:t>
            </a:r>
            <a:r>
              <a:rPr lang="fr-CA" sz="2100" spc="-2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  <a:hlinkClick r:id="rId2"/>
              </a:rPr>
              <a:t>accéder aux microdonnées de Statistique Canada dans les CDR:</a:t>
            </a:r>
            <a:r>
              <a:rPr lang="fr-CA" sz="2100" spc="-20" dirty="0">
                <a:solidFill>
                  <a:schemeClr val="bg2">
                    <a:lumMod val="25000"/>
                  </a:schemeClr>
                </a:solidFill>
                <a:ea typeface="+mn-lt"/>
                <a:cs typeface="+mn-lt"/>
              </a:rPr>
              <a:t> </a:t>
            </a:r>
            <a:endParaRPr lang="en-US" sz="2100" spc="-20">
              <a:solidFill>
                <a:schemeClr val="bg2">
                  <a:lumMod val="25000"/>
                </a:schemeClr>
              </a:solidFill>
              <a:ea typeface="+mn-lt"/>
              <a:cs typeface="+mn-lt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ts val="2000"/>
              <a:buAutoNum type="arabicPeriod"/>
              <a:tabLst>
                <a:tab pos="523240" algn="l"/>
              </a:tabLst>
            </a:pPr>
            <a:r>
              <a:rPr lang="fr-CA" sz="2100" spc="-20" dirty="0">
                <a:solidFill>
                  <a:schemeClr val="tx1"/>
                </a:solidFill>
                <a:latin typeface="Arial"/>
                <a:ea typeface="Arial" panose="020B0604020202020204" pitchFamily="34" charset="0"/>
                <a:cs typeface="Arial"/>
              </a:rPr>
              <a:t>Assurez-vous que votre projet requiert des microdonnées</a:t>
            </a:r>
            <a:endParaRPr lang="en-US" sz="2100" spc="-20" dirty="0">
              <a:solidFill>
                <a:schemeClr val="tx1"/>
              </a:solidFill>
              <a:latin typeface="Arial"/>
              <a:ea typeface="Arial" panose="020B0604020202020204" pitchFamily="34" charset="0"/>
              <a:cs typeface="Arial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ts val="2000"/>
              <a:buAutoNum type="arabicPeriod"/>
              <a:tabLst>
                <a:tab pos="523240" algn="l"/>
              </a:tabLst>
            </a:pPr>
            <a:r>
              <a:rPr lang="fr-CA" sz="2100" spc="-20" dirty="0">
                <a:solidFill>
                  <a:schemeClr val="tx1"/>
                </a:solidFill>
                <a:latin typeface="Arial"/>
                <a:ea typeface="Arial" panose="020B0604020202020204" pitchFamily="34" charset="0"/>
                <a:cs typeface="Arial"/>
              </a:rPr>
              <a:t>Rédigez une proposition de projet</a:t>
            </a:r>
            <a:endParaRPr lang="en-US" sz="2100" spc="-20">
              <a:solidFill>
                <a:schemeClr val="tx1"/>
              </a:solidFill>
              <a:latin typeface="Arial"/>
              <a:ea typeface="Arial" panose="020B0604020202020204" pitchFamily="34" charset="0"/>
              <a:cs typeface="Arial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SzPts val="2000"/>
              <a:buAutoNum type="arabicPeriod"/>
              <a:tabLst>
                <a:tab pos="523240" algn="l"/>
                <a:tab pos="2926080" algn="l"/>
              </a:tabLst>
            </a:pPr>
            <a:r>
              <a:rPr lang="fr-CA" sz="2100" spc="-20" dirty="0">
                <a:solidFill>
                  <a:schemeClr val="tx1"/>
                </a:solidFill>
                <a:latin typeface="Arial"/>
                <a:ea typeface="Arial" panose="020B0604020202020204" pitchFamily="34" charset="0"/>
                <a:cs typeface="Arial"/>
              </a:rPr>
              <a:t>Sollicitez une lettre de votre superviseur</a:t>
            </a:r>
            <a:endParaRPr lang="en-US" sz="2100" spc="-20">
              <a:solidFill>
                <a:schemeClr val="tx1"/>
              </a:solidFill>
              <a:latin typeface="Arial"/>
              <a:ea typeface="Arial" panose="020B0604020202020204" pitchFamily="34" charset="0"/>
              <a:cs typeface="Arial"/>
            </a:endParaRP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SzPts val="2000"/>
              <a:buAutoNum type="arabicPeriod"/>
              <a:tabLst>
                <a:tab pos="523240" algn="l"/>
              </a:tabLst>
            </a:pPr>
            <a:r>
              <a:rPr lang="fr-CA" sz="2100" spc="-20" dirty="0">
                <a:solidFill>
                  <a:schemeClr val="tx1"/>
                </a:solidFill>
                <a:latin typeface="Arial"/>
                <a:ea typeface="Arial" panose="020B0604020202020204" pitchFamily="34" charset="0"/>
                <a:cs typeface="Arial"/>
              </a:rPr>
              <a:t>Téléversez vos documents sur le </a:t>
            </a:r>
            <a:r>
              <a:rPr lang="fr-CA" sz="2100" spc="-20" dirty="0">
                <a:solidFill>
                  <a:schemeClr val="tx1"/>
                </a:solidFill>
                <a:latin typeface="Arial"/>
                <a:ea typeface="Arial" panose="020B0604020202020204" pitchFamily="34" charset="0"/>
                <a:cs typeface="Arial"/>
                <a:hlinkClick r:id="rId3"/>
              </a:rPr>
              <a:t>Portail d’accès aux microdonnées</a:t>
            </a:r>
            <a:r>
              <a:rPr lang="en-US" sz="2100" spc="-20" dirty="0">
                <a:solidFill>
                  <a:schemeClr val="tx1"/>
                </a:solidFill>
                <a:latin typeface="Arial"/>
                <a:ea typeface="Arial" panose="020B0604020202020204" pitchFamily="34" charset="0"/>
                <a:cs typeface="Arial"/>
              </a:rPr>
              <a:t> </a:t>
            </a:r>
            <a:endParaRPr lang="fr-CA" dirty="0">
              <a:solidFill>
                <a:schemeClr val="tx1"/>
              </a:solidFill>
            </a:endParaRPr>
          </a:p>
          <a:p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372242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56ECB-02E2-4511-B736-73161C3E1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753"/>
            <a:ext cx="10515600" cy="696077"/>
          </a:xfrm>
        </p:spPr>
        <p:txBody>
          <a:bodyPr>
            <a:normAutofit/>
          </a:bodyPr>
          <a:lstStyle/>
          <a:p>
            <a:r>
              <a:rPr lang="fr-CA" sz="3600" dirty="0"/>
              <a:t>En savoir plus sur le RCCDR</a:t>
            </a:r>
            <a:endParaRPr lang="en-C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CF2A0-62F8-40B0-BD18-F6D21C6C6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794"/>
            <a:ext cx="10515600" cy="36768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spcBef>
                <a:spcPts val="1055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FR" sz="1800" spc="-20" dirty="0">
                <a:ea typeface="Arial" panose="020B0604020202020204" pitchFamily="34" charset="0"/>
                <a:cs typeface="Times New Roman"/>
              </a:rPr>
              <a:t>Consultez</a:t>
            </a:r>
            <a:r>
              <a:rPr lang="en-US" sz="1800" spc="-20" dirty="0">
                <a:ea typeface="Arial" panose="020B0604020202020204" pitchFamily="34" charset="0"/>
                <a:cs typeface="Times New Roman"/>
              </a:rPr>
              <a:t> le </a:t>
            </a:r>
            <a:r>
              <a:rPr lang="en-US" sz="1800" spc="-335" dirty="0">
                <a:ea typeface="Arial" panose="020B0604020202020204" pitchFamily="34" charset="0"/>
                <a:cs typeface="Times New Roman"/>
              </a:rPr>
              <a:t> </a:t>
            </a:r>
            <a:r>
              <a:rPr lang="en-US" sz="1800" u="heavy" spc="-20" dirty="0">
                <a:uFill>
                  <a:solidFill>
                    <a:srgbClr val="48A1FA"/>
                  </a:solidFill>
                </a:uFill>
                <a:ea typeface="Arial" panose="020B0604020202020204" pitchFamily="34" charset="0"/>
                <a:cs typeface="Times New Roman"/>
                <a:hlinkClick r:id="rId2"/>
              </a:rPr>
              <a:t>site web</a:t>
            </a:r>
            <a:r>
              <a:rPr lang="en-US" sz="1800" spc="-10" dirty="0">
                <a:ea typeface="Arial" panose="020B0604020202020204" pitchFamily="34" charset="0"/>
                <a:cs typeface="Times New Roman"/>
              </a:rPr>
              <a:t> du RCCDR</a:t>
            </a:r>
          </a:p>
          <a:p>
            <a:pPr marL="342900" marR="0" lvl="0" indent="-342900">
              <a:spcBef>
                <a:spcPts val="1055"/>
              </a:spcBef>
              <a:spcAft>
                <a:spcPts val="0"/>
              </a:spcAft>
              <a:buClr>
                <a:srgbClr val="63656A"/>
              </a:buClr>
              <a:buSzPts val="2000"/>
              <a:buFont typeface="Arial" panose="020B0604020202020204" pitchFamily="34" charset="0"/>
              <a:buChar char="•"/>
              <a:tabLst>
                <a:tab pos="294640" algn="l"/>
              </a:tabLst>
            </a:pPr>
            <a:r>
              <a:rPr lang="en-US" sz="1800" spc="-10" dirty="0" err="1">
                <a:ea typeface="Arial" panose="020B0604020202020204" pitchFamily="34" charset="0"/>
                <a:cs typeface="Times New Roman"/>
              </a:rPr>
              <a:t>Inscrivez</a:t>
            </a:r>
            <a:r>
              <a:rPr lang="en-US" sz="1800" spc="-10" dirty="0">
                <a:ea typeface="Arial" panose="020B0604020202020204" pitchFamily="34" charset="0"/>
                <a:cs typeface="Times New Roman"/>
              </a:rPr>
              <a:t>-</a:t>
            </a:r>
            <a:r>
              <a:rPr lang="fr-HT" sz="1800" spc="-10" dirty="0">
                <a:ea typeface="Arial" panose="020B0604020202020204" pitchFamily="34" charset="0"/>
                <a:cs typeface="Times New Roman"/>
              </a:rPr>
              <a:t>vous à la </a:t>
            </a:r>
            <a:r>
              <a:rPr lang="fr-HT" sz="1800" u="heavy" spc="-15" dirty="0">
                <a:uFill>
                  <a:solidFill>
                    <a:srgbClr val="48A1FA"/>
                  </a:solidFill>
                </a:uFill>
                <a:ea typeface="Arial" panose="020B0604020202020204" pitchFamily="34" charset="0"/>
                <a:cs typeface="Times New Roman"/>
                <a:hlinkClick r:id="rId3"/>
              </a:rPr>
              <a:t>newsle</a:t>
            </a:r>
            <a:r>
              <a:rPr lang="fr-HT" sz="1800" u="heavy" spc="-10" dirty="0">
                <a:uFill>
                  <a:solidFill>
                    <a:srgbClr val="48A1FA"/>
                  </a:solidFill>
                </a:uFill>
                <a:ea typeface="Arial" panose="020B0604020202020204" pitchFamily="34" charset="0"/>
                <a:cs typeface="Times New Roman"/>
                <a:hlinkClick r:id="rId3"/>
              </a:rPr>
              <a:t>tt</a:t>
            </a:r>
            <a:r>
              <a:rPr lang="fr-HT" sz="1800" u="heavy" spc="-15" dirty="0">
                <a:uFill>
                  <a:solidFill>
                    <a:srgbClr val="48A1FA"/>
                  </a:solidFill>
                </a:uFill>
                <a:ea typeface="Arial" panose="020B0604020202020204" pitchFamily="34" charset="0"/>
                <a:cs typeface="Times New Roman"/>
                <a:hlinkClick r:id="rId3"/>
              </a:rPr>
              <a:t>er du RCCDR</a:t>
            </a:r>
            <a:endParaRPr lang="fr-HT" sz="1800">
              <a:ea typeface="Arial" panose="020B0604020202020204" pitchFamily="34" charset="0"/>
              <a:cs typeface="Times New Roman"/>
            </a:endParaRPr>
          </a:p>
          <a:p>
            <a:pPr marL="342900" indent="-342900">
              <a:spcBef>
                <a:spcPts val="1095"/>
              </a:spcBef>
              <a:buClr>
                <a:srgbClr val="63656A"/>
              </a:buClr>
              <a:buSzPts val="2000"/>
              <a:tabLst>
                <a:tab pos="294640" algn="l"/>
              </a:tabLst>
            </a:pPr>
            <a:r>
              <a:rPr lang="fr-HT" sz="1800" spc="-10" dirty="0">
                <a:ea typeface="Arial" panose="020B0604020202020204" pitchFamily="34" charset="0"/>
                <a:cs typeface="Times New Roman"/>
              </a:rPr>
              <a:t>Par</a:t>
            </a:r>
            <a:r>
              <a:rPr lang="fr-HT" sz="1800" spc="-5" dirty="0">
                <a:ea typeface="Arial" panose="020B0604020202020204" pitchFamily="34" charset="0"/>
                <a:cs typeface="Times New Roman"/>
              </a:rPr>
              <a:t>tic</a:t>
            </a:r>
            <a:r>
              <a:rPr lang="fr-HT" sz="1800" spc="-10" dirty="0">
                <a:ea typeface="Arial" panose="020B0604020202020204" pitchFamily="34" charset="0"/>
                <a:cs typeface="Times New Roman"/>
              </a:rPr>
              <a:t>ipe</a:t>
            </a:r>
            <a:r>
              <a:rPr lang="en-US" sz="1800" spc="-10" dirty="0">
                <a:ea typeface="Arial" panose="020B0604020202020204" pitchFamily="34" charset="0"/>
                <a:cs typeface="Times New Roman"/>
              </a:rPr>
              <a:t>z dans les </a:t>
            </a:r>
            <a:r>
              <a:rPr lang="en-US" sz="1800" dirty="0">
                <a:cs typeface="Times New Roman"/>
                <a:hlinkClick r:id="rId4"/>
              </a:rPr>
              <a:t>événements du RCCDR</a:t>
            </a:r>
            <a:endParaRPr lang="en-US" sz="1800" dirty="0">
              <a:cs typeface="Times New Roman"/>
            </a:endParaRPr>
          </a:p>
          <a:p>
            <a:pPr marL="342900" marR="0" lvl="0" indent="-342900">
              <a:spcBef>
                <a:spcPts val="1095"/>
              </a:spcBef>
              <a:spcAft>
                <a:spcPts val="0"/>
              </a:spcAft>
              <a:buClr>
                <a:srgbClr val="63656A"/>
              </a:buClr>
              <a:buSzPts val="2000"/>
              <a:buFont typeface="Arial" panose="020B0604020202020204" pitchFamily="34" charset="0"/>
              <a:buChar char="•"/>
              <a:tabLst>
                <a:tab pos="294640" algn="l"/>
              </a:tabLst>
            </a:pPr>
            <a:r>
              <a:rPr lang="fr-CA" sz="1800" dirty="0">
                <a:ea typeface="Arial" panose="020B0604020202020204" pitchFamily="34" charset="0"/>
                <a:cs typeface="Times New Roman"/>
              </a:rPr>
              <a:t>Recherchez parmi </a:t>
            </a:r>
            <a:r>
              <a:rPr lang="fr-CA" sz="1800" dirty="0">
                <a:ea typeface="Arial" panose="020B0604020202020204" pitchFamily="34" charset="0"/>
                <a:cs typeface="Times New Roman"/>
                <a:hlinkClick r:id="rId5"/>
              </a:rPr>
              <a:t>les publications et rapports</a:t>
            </a:r>
            <a:r>
              <a:rPr lang="fr-CA" sz="1800" dirty="0">
                <a:ea typeface="Arial" panose="020B0604020202020204" pitchFamily="34" charset="0"/>
                <a:cs typeface="Times New Roman"/>
              </a:rPr>
              <a:t> pour connaître le travail des plus de 2 000 chercheurs de la communauté du RCCDR</a:t>
            </a:r>
            <a:endParaRPr lang="en-US" sz="1800" dirty="0">
              <a:ea typeface="Arial" panose="020B0604020202020204" pitchFamily="34" charset="0"/>
              <a:cs typeface="Times New Roman"/>
            </a:endParaRPr>
          </a:p>
          <a:p>
            <a:pPr marL="342900" marR="0" lvl="0" indent="-342900">
              <a:spcBef>
                <a:spcPts val="1010"/>
              </a:spcBef>
              <a:spcAft>
                <a:spcPts val="0"/>
              </a:spcAft>
              <a:buClr>
                <a:srgbClr val="63656A"/>
              </a:buClr>
              <a:buSzPts val="2000"/>
              <a:buFont typeface="Arial" panose="020B0604020202020204" pitchFamily="34" charset="0"/>
              <a:buChar char="•"/>
              <a:tabLst>
                <a:tab pos="294640" algn="l"/>
              </a:tabLst>
            </a:pPr>
            <a:r>
              <a:rPr lang="fr-CA" sz="1800" dirty="0">
                <a:ea typeface="Arial" panose="020B0604020202020204" pitchFamily="34" charset="0"/>
                <a:cs typeface="Times New Roman"/>
              </a:rPr>
              <a:t>Apprenez-en davantage sur le </a:t>
            </a:r>
            <a:r>
              <a:rPr lang="fr-CA" sz="1800" dirty="0">
                <a:ea typeface="Arial" panose="020B0604020202020204" pitchFamily="34" charset="0"/>
                <a:cs typeface="Times New Roman"/>
                <a:hlinkClick r:id="rId6"/>
              </a:rPr>
              <a:t>continuum d’accès aux données</a:t>
            </a:r>
            <a:r>
              <a:rPr lang="en-CA" sz="1800" dirty="0"/>
              <a:t> (y </a:t>
            </a:r>
            <a:r>
              <a:rPr lang="en-CA" sz="1800" dirty="0" err="1"/>
              <a:t>compris</a:t>
            </a:r>
            <a:r>
              <a:rPr lang="en-CA" sz="1800" dirty="0"/>
              <a:t> </a:t>
            </a:r>
            <a:r>
              <a:rPr lang="fr-FR" sz="1800" dirty="0">
                <a:hlinkClick r:id="rId7"/>
              </a:rPr>
              <a:t>Initiative de démocratisation des données</a:t>
            </a:r>
            <a:r>
              <a:rPr lang="en-CA" sz="1800" dirty="0"/>
              <a:t>, </a:t>
            </a:r>
            <a:r>
              <a:rPr lang="fr-FR" sz="1800" dirty="0">
                <a:hlinkClick r:id="rId6"/>
              </a:rPr>
              <a:t>Système d'accès à distance en temps réel</a:t>
            </a:r>
            <a:r>
              <a:rPr lang="fr-FR" sz="1800" dirty="0"/>
              <a:t> </a:t>
            </a:r>
            <a:r>
              <a:rPr lang="en-CA" sz="1800" dirty="0"/>
              <a:t>et </a:t>
            </a:r>
            <a:r>
              <a:rPr lang="fr-FR" sz="1800" dirty="0">
                <a:hlinkClick r:id="rId8"/>
              </a:rPr>
              <a:t>Collection de fichiers de microdonnées à grande diffusion</a:t>
            </a:r>
            <a:r>
              <a:rPr lang="en-CA" sz="1800" dirty="0"/>
              <a:t>)</a:t>
            </a:r>
            <a:r>
              <a:rPr lang="fr-CA" sz="1800" dirty="0">
                <a:ea typeface="Arial" panose="020B0604020202020204" pitchFamily="34" charset="0"/>
                <a:cs typeface="Times New Roman"/>
              </a:rPr>
              <a:t> et sur </a:t>
            </a:r>
            <a:r>
              <a:rPr lang="fr-CA" sz="1800" dirty="0">
                <a:ea typeface="Arial" panose="020B0604020202020204" pitchFamily="34" charset="0"/>
                <a:cs typeface="Times New Roman"/>
                <a:hlinkClick r:id="rId9"/>
              </a:rPr>
              <a:t>Statistique Canada</a:t>
            </a:r>
            <a:endParaRPr lang="en-US" sz="1800" dirty="0">
              <a:ea typeface="Arial" panose="020B0604020202020204" pitchFamily="34" charset="0"/>
              <a:cs typeface="Times New Roman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1711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DCN Colours">
      <a:dk1>
        <a:srgbClr val="63656A"/>
      </a:dk1>
      <a:lt1>
        <a:sysClr val="window" lastClr="FFFFFF"/>
      </a:lt1>
      <a:dk2>
        <a:srgbClr val="1F516E"/>
      </a:dk2>
      <a:lt2>
        <a:srgbClr val="E1E3E4"/>
      </a:lt2>
      <a:accent1>
        <a:srgbClr val="527CA6"/>
      </a:accent1>
      <a:accent2>
        <a:srgbClr val="FEC465"/>
      </a:accent2>
      <a:accent3>
        <a:srgbClr val="D7B5C6"/>
      </a:accent3>
      <a:accent4>
        <a:srgbClr val="85C0FB"/>
      </a:accent4>
      <a:accent5>
        <a:srgbClr val="C5E0B3"/>
      </a:accent5>
      <a:accent6>
        <a:srgbClr val="FEE599"/>
      </a:accent6>
      <a:hlink>
        <a:srgbClr val="48A1FA"/>
      </a:hlink>
      <a:folHlink>
        <a:srgbClr val="8EAADB"/>
      </a:folHlink>
    </a:clrScheme>
    <a:fontScheme name="CRDCN Fonts">
      <a:majorFont>
        <a:latin typeface="Arial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17CCE3B9E2BF4C887E295A5737C2FE" ma:contentTypeVersion="16" ma:contentTypeDescription="Create a new document." ma:contentTypeScope="" ma:versionID="552fb71c07d0e1d795841af2ab4a2b20">
  <xsd:schema xmlns:xsd="http://www.w3.org/2001/XMLSchema" xmlns:xs="http://www.w3.org/2001/XMLSchema" xmlns:p="http://schemas.microsoft.com/office/2006/metadata/properties" xmlns:ns2="6a4bcc66-5e39-4110-9353-c9a98f9b6b27" xmlns:ns3="c9f1011f-09aa-438a-91e8-a3be1ebdc204" targetNamespace="http://schemas.microsoft.com/office/2006/metadata/properties" ma:root="true" ma:fieldsID="48ef7d146fb5369c67abc251c76d6f1e" ns2:_="" ns3:_="">
    <xsd:import namespace="6a4bcc66-5e39-4110-9353-c9a98f9b6b27"/>
    <xsd:import namespace="c9f1011f-09aa-438a-91e8-a3be1ebdc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bcc66-5e39-4110-9353-c9a98f9b6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3badbea-0c6b-4d4f-9bff-f10d9c9652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1011f-09aa-438a-91e8-a3be1ebdc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8d9aac9-65da-47c1-9859-3385ec636fd5}" ma:internalName="TaxCatchAll" ma:showField="CatchAllData" ma:web="c9f1011f-09aa-438a-91e8-a3be1ebdc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9f1011f-09aa-438a-91e8-a3be1ebdc204">
      <UserInfo>
        <DisplayName/>
        <AccountId xsi:nil="true"/>
        <AccountType/>
      </UserInfo>
    </SharedWithUsers>
    <lcf76f155ced4ddcb4097134ff3c332f xmlns="6a4bcc66-5e39-4110-9353-c9a98f9b6b27">
      <Terms xmlns="http://schemas.microsoft.com/office/infopath/2007/PartnerControls"/>
    </lcf76f155ced4ddcb4097134ff3c332f>
    <TaxCatchAll xmlns="c9f1011f-09aa-438a-91e8-a3be1ebdc204" xsi:nil="true"/>
    <MediaLengthInSeconds xmlns="6a4bcc66-5e39-4110-9353-c9a98f9b6b27" xsi:nil="true"/>
  </documentManagement>
</p:properties>
</file>

<file path=customXml/itemProps1.xml><?xml version="1.0" encoding="utf-8"?>
<ds:datastoreItem xmlns:ds="http://schemas.openxmlformats.org/officeDocument/2006/customXml" ds:itemID="{6BA29483-5E78-4541-AD2D-42735FF999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144031-53D7-4B08-8B72-8FB729F17A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4bcc66-5e39-4110-9353-c9a98f9b6b27"/>
    <ds:schemaRef ds:uri="c9f1011f-09aa-438a-91e8-a3be1ebdc2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5E7EBE-8F52-41E7-AED3-CEA8B1FA5B00}">
  <ds:schemaRefs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6a4bcc66-5e39-4110-9353-c9a98f9b6b27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c9f1011f-09aa-438a-91e8-a3be1ebdc2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885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RCCDR 101 – Sociologie </vt:lpstr>
      <vt:lpstr>PowerPoint Presentation</vt:lpstr>
      <vt:lpstr>PowerPoint Presentation</vt:lpstr>
      <vt:lpstr>Exemples de fichiers de données disponibles par le biais du RCCDR</vt:lpstr>
      <vt:lpstr>Recherche en sociologie dans les CDR</vt:lpstr>
      <vt:lpstr>Le CDR sur le campus de l’université</vt:lpstr>
      <vt:lpstr>En savoir plus sur le RCCDR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RCCDR 101</dc:title>
  <dc:creator>Ali El-Hajar</dc:creator>
  <cp:lastModifiedBy>Tess Hudson</cp:lastModifiedBy>
  <cp:revision>62</cp:revision>
  <dcterms:created xsi:type="dcterms:W3CDTF">2020-03-19T14:29:22Z</dcterms:created>
  <dcterms:modified xsi:type="dcterms:W3CDTF">2023-10-13T19:46:55Z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0x0101009417CCE3B9E2BF4C887E295A5737C2FE</vt:lpwstr>
  </property>
  <property fmtid="{D5CDD505-2E9C-101B-9397-08002B2CF9AE}" pid="3" name="Order">
    <vt:r8>89100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TemplateUrl">
    <vt:lpwstr/>
  </property>
</Properties>
</file>