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19" r:id="rId6"/>
    <p:sldId id="318" r:id="rId7"/>
    <p:sldId id="317" r:id="rId8"/>
    <p:sldId id="268"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53A37-23D8-2A15-FCBF-11D369CE2039}" v="5" dt="2023-10-13T14:20:24.563"/>
    <p1510:client id="{177C0DFF-94AF-AFB9-DF6C-5D169E5F5883}" v="1" dt="2023-10-13T14:34:21.940"/>
    <p1510:client id="{17AEDDF6-AC16-22FF-E72D-CB84FA72C30F}" v="10" dt="2023-10-06T18:51:35.852"/>
    <p1510:client id="{2142AB5B-D45E-6CE1-F467-71A1D5FF87A3}" v="2" dt="2023-08-15T20:45:10.889"/>
    <p1510:client id="{35E8809B-FC6B-FB20-1789-8201B1AAAE21}" v="11" dt="2023-10-06T15:08:05.095"/>
    <p1510:client id="{935081D4-D47B-7FDF-0C33-7F89E80223D7}" v="3" dt="2023-10-13T18:52:57.610"/>
    <p1510:client id="{E42C2DA3-992C-25F7-7AC4-5D3026459811}" v="2" dt="2023-08-15T19:37:11.220"/>
    <p1510:client id="{EC909D24-4BBB-3899-2616-7D50F04CA389}" v="4" dt="2023-10-13T19:22:07.075"/>
    <p1510:client id="{EEC1AA80-D23C-43CB-98D2-2CBAD996647C}" v="1" dt="2023-08-15T12:58:08.096"/>
    <p1510:client id="{FE60D78F-6CA1-4756-94D9-4531DC8C392B}" v="2" dt="2023-10-13T18:46:18.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dirty="0"/>
              <a:t>RCCDR 101 – </a:t>
            </a:r>
            <a:r>
              <a:rPr lang="en-US" sz="5400" dirty="0" err="1"/>
              <a:t>Psychologie</a:t>
            </a:r>
            <a:r>
              <a:rPr lang="en-US" sz="5400" dirty="0"/>
              <a:t> </a:t>
            </a:r>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dirty="0"/>
              <a:t>Utiliser le Centre de données de recherche du campus pour vos recherches et faire partie de la communauté de recherche du RCCDR</a:t>
            </a:r>
            <a:endParaRPr lang="en-US" dirty="0"/>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 de</a:t>
            </a:r>
            <a:r>
              <a:rPr lang="fr-CA" sz="1100" dirty="0"/>
              <a:t> </a:t>
            </a:r>
            <a:r>
              <a:rPr lang="fr-CA" sz="1200" dirty="0"/>
              <a:t>l'éducation de la Colombie-Britannique, du MSSCC de l'Ontario et d'autres sources.</a:t>
            </a:r>
          </a:p>
        </p:txBody>
      </p:sp>
    </p:spTree>
    <p:extLst>
      <p:ext uri="{BB962C8B-B14F-4D97-AF65-F5344CB8AC3E}">
        <p14:creationId xmlns:p14="http://schemas.microsoft.com/office/powerpoint/2010/main" val="190027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a:t>
            </a:r>
            <a:r>
              <a:rPr lang="fr-CA" sz="3600" dirty="0" err="1"/>
              <a:t>microdonnées</a:t>
            </a:r>
            <a:r>
              <a:rPr lang="fr-CA" sz="3600" dirty="0"/>
              <a:t>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Voyages et </a:t>
            </a:r>
            <a:br>
              <a:rPr lang="fr-CA" sz="1800" spc="-10" dirty="0">
                <a:cs typeface="Times New Roman" panose="02020603050405020304" pitchFamily="18" charset="0"/>
              </a:rPr>
            </a:br>
            <a:r>
              <a:rPr lang="fr-CA" sz="1800" spc="-10" dirty="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dirty="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dirty="0"/>
              <a:t>Exemples de fichiers de données disponibles par le biais du RCCDR</a:t>
            </a:r>
            <a:endParaRPr lang="en-CA" sz="3600" dirty="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dirty="0"/>
              <a:t>Exe</a:t>
            </a:r>
            <a:r>
              <a:rPr lang="fr-CA" sz="1600" u="sng" dirty="0" err="1"/>
              <a:t>mples</a:t>
            </a:r>
            <a:r>
              <a:rPr lang="fr-CA" sz="1600" u="sng" dirty="0"/>
              <a:t> de données d’enquête :</a:t>
            </a:r>
          </a:p>
          <a:p>
            <a:pPr lvl="0"/>
            <a:r>
              <a:rPr lang="fr-CA" sz="1600" dirty="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CA" sz="1600" u="sng" dirty="0"/>
              <a:t>Exemples de fichiers administratifs :</a:t>
            </a:r>
          </a:p>
          <a:p>
            <a:pPr lvl="0"/>
            <a:r>
              <a:rPr lang="fr-CA" sz="1600" dirty="0"/>
              <a:t>Cohorte canadienne de naissance, Registre canadien du cancer (RCC), Cohortes santé et environnement du recensement canadien (</a:t>
            </a:r>
            <a:r>
              <a:rPr lang="fr-CA" sz="1600" dirty="0" err="1"/>
              <a:t>CSERCan</a:t>
            </a:r>
            <a:r>
              <a:rPr lang="fr-CA" sz="1600" dirty="0"/>
              <a:t>), Recensement, Base de données sur les congés des patients (BDCP), Statistiques sur le programme d’assurance-emploi, Plateforme longitudinale entre l’éducation et le marché du travail (PLEMT), Recensement détaillé GUSS-FFT1, Base de données sur l’immigration (BDIM), Statistiques de l’état civil</a:t>
            </a:r>
          </a:p>
          <a:p>
            <a:pPr marL="0" indent="0">
              <a:buNone/>
            </a:pPr>
            <a:r>
              <a:rPr lang="fr-CA" sz="1600" u="sng" dirty="0"/>
              <a:t>Exemples de données d’enquête et administratives liées :</a:t>
            </a:r>
          </a:p>
          <a:p>
            <a:pPr lvl="0"/>
            <a:r>
              <a:rPr lang="en-US" sz="1600" dirty="0"/>
              <a:t>ESCC-BDCP-BDIM, ELIA, ELIC (RCC, BCDECD), ELNEJ (T1), ENSP (T1, BCDECD), </a:t>
            </a:r>
            <a:br>
              <a:rPr lang="en-US" sz="1600" dirty="0"/>
            </a:br>
            <a:r>
              <a:rPr lang="en-US" sz="1600" dirty="0"/>
              <a:t>EDTR (T1/ BCDECD /RCC), EJET (FFT1)</a:t>
            </a:r>
          </a:p>
          <a:p>
            <a:pPr marL="0" indent="0">
              <a:buNone/>
            </a:pPr>
            <a:r>
              <a:rPr lang="en-US" sz="1600" dirty="0"/>
              <a:t> </a:t>
            </a:r>
            <a:r>
              <a:rPr lang="fr-CA" sz="1600" i="1" dirty="0"/>
              <a:t> Plus de </a:t>
            </a:r>
            <a:r>
              <a:rPr lang="fr-CA" sz="1600" i="1" u="sng" dirty="0">
                <a:solidFill>
                  <a:srgbClr val="0070C0"/>
                </a:solidFill>
                <a:hlinkClick r:id="rId2"/>
              </a:rPr>
              <a:t>200 fichiers de données</a:t>
            </a:r>
            <a:r>
              <a:rPr lang="fr-CA" sz="1600" i="1" dirty="0">
                <a:solidFill>
                  <a:schemeClr val="bg2">
                    <a:lumMod val="25000"/>
                  </a:schemeClr>
                </a:solidFill>
              </a:rPr>
              <a:t> </a:t>
            </a:r>
            <a:r>
              <a:rPr lang="fr-CA" sz="1600" i="1" dirty="0"/>
              <a:t>sont disponibles</a:t>
            </a:r>
            <a:endParaRPr lang="en-US" sz="1600" dirty="0"/>
          </a:p>
          <a:p>
            <a:pPr marL="0" indent="0">
              <a:buNone/>
            </a:pPr>
            <a:endParaRPr lang="en-CA" sz="1600" dirty="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dirty="0">
                <a:ea typeface="+mj-lt"/>
                <a:cs typeface="+mj-lt"/>
              </a:rPr>
              <a:t>Recherche </a:t>
            </a:r>
            <a:r>
              <a:rPr lang="en-US" dirty="0" err="1">
                <a:ea typeface="+mj-lt"/>
                <a:cs typeface="+mj-lt"/>
              </a:rPr>
              <a:t>en</a:t>
            </a:r>
            <a:r>
              <a:rPr lang="en-US" dirty="0">
                <a:ea typeface="+mj-lt"/>
                <a:cs typeface="+mj-lt"/>
              </a:rPr>
              <a:t> </a:t>
            </a:r>
            <a:r>
              <a:rPr lang="en-US" dirty="0" err="1">
                <a:ea typeface="+mj-lt"/>
                <a:cs typeface="+mj-lt"/>
              </a:rPr>
              <a:t>psychologie</a:t>
            </a:r>
            <a:r>
              <a:rPr lang="en-US" dirty="0">
                <a:ea typeface="+mj-lt"/>
                <a:cs typeface="+mj-lt"/>
              </a:rPr>
              <a:t> dans les CDR</a:t>
            </a:r>
            <a:endParaRPr lang="en-US" dirty="0"/>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CA" sz="1800" b="0" i="1" u="none" strike="noStrike">
                <a:effectLst/>
                <a:latin typeface="Arial"/>
                <a:cs typeface="Arial"/>
              </a:rPr>
              <a:t>Canadian Journal of Psychiatry </a:t>
            </a:r>
            <a:r>
              <a:rPr lang="en-US" sz="1800">
                <a:ea typeface="+mn-lt"/>
                <a:cs typeface="+mn-lt"/>
              </a:rPr>
              <a:t>–</a:t>
            </a:r>
            <a:r>
              <a:rPr lang="en-US" sz="1800">
                <a:latin typeface="Arial"/>
                <a:ea typeface="+mn-lt"/>
                <a:cs typeface="Arial"/>
              </a:rPr>
              <a:t> </a:t>
            </a:r>
            <a:r>
              <a:rPr lang="en-US" sz="1800">
                <a:ea typeface="+mn-lt"/>
                <a:cs typeface="+mn-lt"/>
              </a:rPr>
              <a:t>"Course and Predictors of Major Depressive Disorder in the Canadian Armed Forces Members and Veterans Mental Health Follow-up Survey" (Enns, Mota, Afifi, Bolton, Richardson, Patten and Sareen, 2022)</a:t>
            </a:r>
          </a:p>
          <a:p>
            <a:pPr>
              <a:lnSpc>
                <a:spcPct val="100000"/>
              </a:lnSpc>
              <a:spcBef>
                <a:spcPts val="0"/>
              </a:spcBef>
              <a:spcAft>
                <a:spcPts val="1200"/>
              </a:spcAft>
            </a:pPr>
            <a:r>
              <a:rPr lang="en-US" sz="1800" i="1">
                <a:latin typeface="Arial"/>
                <a:cs typeface="Arial"/>
              </a:rPr>
              <a:t>Child Psychiatry and Human Development </a:t>
            </a:r>
            <a:r>
              <a:rPr lang="en-US" sz="1800">
                <a:ea typeface="+mn-lt"/>
                <a:cs typeface="+mn-lt"/>
              </a:rPr>
              <a:t>–</a:t>
            </a:r>
            <a:r>
              <a:rPr lang="en-US" sz="1800">
                <a:latin typeface="Arial"/>
                <a:ea typeface="+mn-lt"/>
                <a:cs typeface="Arial"/>
              </a:rPr>
              <a:t> </a:t>
            </a:r>
            <a:r>
              <a:rPr lang="en-US" sz="1800">
                <a:ea typeface="+mn-lt"/>
                <a:cs typeface="+mn-lt"/>
              </a:rPr>
              <a:t>"Mental Health Challenges Among First Nations Adolescents Living Off-Reserve in Ontario, Canada" (Owais, Savoy, Hill, Lai, Burack and Van Lieshout, 2022)</a:t>
            </a:r>
            <a:endParaRPr lang="en-US" sz="1000">
              <a:latin typeface="Arial Nova Light"/>
              <a:cs typeface="Arial"/>
            </a:endParaRPr>
          </a:p>
          <a:p>
            <a:pPr>
              <a:lnSpc>
                <a:spcPct val="100000"/>
              </a:lnSpc>
              <a:spcBef>
                <a:spcPts val="0"/>
              </a:spcBef>
              <a:spcAft>
                <a:spcPts val="1200"/>
              </a:spcAft>
            </a:pPr>
            <a:r>
              <a:rPr lang="en-US" sz="1800" i="1">
                <a:latin typeface="Arial"/>
                <a:cs typeface="Arial"/>
              </a:rPr>
              <a:t>Development and Psychopathology </a:t>
            </a:r>
            <a:r>
              <a:rPr lang="en-US" sz="1800">
                <a:ea typeface="+mn-lt"/>
                <a:cs typeface="+mn-lt"/>
              </a:rPr>
              <a:t>–</a:t>
            </a:r>
            <a:r>
              <a:rPr lang="en-US" sz="1800">
                <a:latin typeface="Arial"/>
                <a:ea typeface="+mn-lt"/>
                <a:cs typeface="Arial"/>
              </a:rPr>
              <a:t> </a:t>
            </a:r>
            <a:r>
              <a:rPr lang="en-US" sz="1800">
                <a:ea typeface="+mn-lt"/>
                <a:cs typeface="+mn-lt"/>
              </a:rPr>
              <a:t>"Individual- and Family-Level Associations between Child Psychopathology and Parenting" (Aitken, </a:t>
            </a:r>
            <a:r>
              <a:rPr lang="en-US" sz="1800" err="1">
                <a:ea typeface="+mn-lt"/>
                <a:cs typeface="+mn-lt"/>
              </a:rPr>
              <a:t>Perquier</a:t>
            </a:r>
            <a:r>
              <a:rPr lang="en-US" sz="1800">
                <a:ea typeface="+mn-lt"/>
                <a:cs typeface="+mn-lt"/>
              </a:rPr>
              <a:t>, </a:t>
            </a:r>
            <a:r>
              <a:rPr lang="en-US" sz="1800" err="1">
                <a:ea typeface="+mn-lt"/>
                <a:cs typeface="+mn-lt"/>
              </a:rPr>
              <a:t>Haltigan</a:t>
            </a:r>
            <a:r>
              <a:rPr lang="en-US" sz="1800">
                <a:ea typeface="+mn-lt"/>
                <a:cs typeface="+mn-lt"/>
              </a:rPr>
              <a:t>, Wang, Andrade, Battaglia, Szatmari and Georgiades, 2023)</a:t>
            </a:r>
          </a:p>
          <a:p>
            <a:pPr>
              <a:lnSpc>
                <a:spcPct val="100000"/>
              </a:lnSpc>
              <a:spcBef>
                <a:spcPts val="0"/>
              </a:spcBef>
              <a:spcAft>
                <a:spcPts val="1200"/>
              </a:spcAft>
            </a:pPr>
            <a:r>
              <a:rPr lang="en-US" sz="1800" b="0" i="1" u="none" strike="noStrike">
                <a:effectLst/>
                <a:latin typeface="Arial"/>
                <a:cs typeface="Arial"/>
              </a:rPr>
              <a:t>Social Psychiatry and Psychiatric Epidemiology </a:t>
            </a:r>
            <a:r>
              <a:rPr lang="en-US" sz="1800">
                <a:ea typeface="+mn-lt"/>
                <a:cs typeface="+mn-lt"/>
              </a:rPr>
              <a:t>–</a:t>
            </a:r>
            <a:r>
              <a:rPr lang="en-US" sz="1800">
                <a:latin typeface="Arial"/>
                <a:ea typeface="+mn-lt"/>
                <a:cs typeface="Arial"/>
              </a:rPr>
              <a:t> </a:t>
            </a:r>
            <a:r>
              <a:rPr lang="en-US" sz="1800">
                <a:ea typeface="+mn-lt"/>
                <a:cs typeface="+mn-lt"/>
              </a:rPr>
              <a:t>"Social determinants of </a:t>
            </a:r>
            <a:br>
              <a:rPr lang="en-US" sz="1800">
                <a:ea typeface="+mn-lt"/>
                <a:cs typeface="+mn-lt"/>
              </a:rPr>
            </a:br>
            <a:r>
              <a:rPr lang="en-US" sz="1800">
                <a:ea typeface="+mn-lt"/>
                <a:cs typeface="+mn-lt"/>
              </a:rPr>
              <a:t>ethno-racial inequalities in substance use: a decomposition of national survey </a:t>
            </a:r>
            <a:br>
              <a:rPr lang="en-US" sz="1800">
                <a:ea typeface="+mn-lt"/>
                <a:cs typeface="+mn-lt"/>
              </a:rPr>
            </a:br>
            <a:r>
              <a:rPr lang="en-US" sz="1800">
                <a:ea typeface="+mn-lt"/>
                <a:cs typeface="+mn-lt"/>
              </a:rPr>
              <a:t>data" (Blair and Siddiqi, 2022)</a:t>
            </a:r>
          </a:p>
          <a:p>
            <a:pPr>
              <a:lnSpc>
                <a:spcPct val="100000"/>
              </a:lnSpc>
              <a:spcBef>
                <a:spcPts val="0"/>
              </a:spcBef>
              <a:spcAft>
                <a:spcPts val="1200"/>
              </a:spcAft>
            </a:pPr>
            <a:endParaRPr lang="en-US" sz="1800">
              <a:ea typeface="+mn-lt"/>
              <a:cs typeface="+mn-lt"/>
            </a:endParaRPr>
          </a:p>
        </p:txBody>
      </p:sp>
    </p:spTree>
    <p:extLst>
      <p:ext uri="{BB962C8B-B14F-4D97-AF65-F5344CB8AC3E}">
        <p14:creationId xmlns:p14="http://schemas.microsoft.com/office/powerpoint/2010/main" val="89450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106905"/>
            <a:ext cx="10515600" cy="985086"/>
          </a:xfrm>
        </p:spPr>
        <p:txBody>
          <a:bodyPr anchor="ctr">
            <a:normAutofit/>
          </a:bodyPr>
          <a:lstStyle/>
          <a:p>
            <a:pPr marL="66040" marR="0">
              <a:spcBef>
                <a:spcPts val="40"/>
              </a:spcBef>
              <a:spcAft>
                <a:spcPts val="0"/>
              </a:spcAft>
            </a:pPr>
            <a:r>
              <a:rPr lang="fr-CA" sz="3600" kern="0" dirty="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31850" y="2091991"/>
            <a:ext cx="10515600" cy="3042458"/>
          </a:xfrm>
        </p:spPr>
        <p:txBody>
          <a:bodyPr vert="horz" lIns="91440" tIns="45720" rIns="91440" bIns="45720" rtlCol="0" anchor="t">
            <a:normAutofit fontScale="85000" lnSpcReduction="20000"/>
          </a:bodyPr>
          <a:lstStyle/>
          <a:p>
            <a:pPr>
              <a:lnSpc>
                <a:spcPct val="110000"/>
              </a:lnSpc>
              <a:spcBef>
                <a:spcPts val="0"/>
              </a:spcBef>
            </a:pPr>
            <a:r>
              <a:rPr lang="fr-CA" sz="1800" spc="-10" dirty="0">
                <a:solidFill>
                  <a:schemeClr val="tx1"/>
                </a:solidFill>
                <a:ea typeface="Arial" panose="020B0604020202020204" pitchFamily="34" charset="0"/>
                <a:cs typeface="Times New Roman"/>
              </a:rPr>
              <a:t>Emplacement sur le campus :</a:t>
            </a:r>
            <a:endParaRPr lang="fr-CA" sz="1800" dirty="0">
              <a:solidFill>
                <a:schemeClr val="tx1"/>
              </a:solidFill>
              <a:ea typeface="Arial" panose="020B0604020202020204" pitchFamily="34" charset="0"/>
              <a:cs typeface="Times New Roman"/>
            </a:endParaRPr>
          </a:p>
          <a:p>
            <a:pPr marL="342900" lvl="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25" dirty="0">
                <a:solidFill>
                  <a:schemeClr val="tx1"/>
                </a:solidFill>
                <a:highlight>
                  <a:srgbClr val="D3D3D3"/>
                </a:highlight>
                <a:ea typeface="Arial" panose="020B0604020202020204" pitchFamily="34" charset="0"/>
                <a:cs typeface="Times New Roman"/>
              </a:rPr>
              <a:t>[</a:t>
            </a:r>
            <a:r>
              <a:rPr lang="fr-CA" sz="1800" spc="-30" dirty="0">
                <a:solidFill>
                  <a:schemeClr val="tx1"/>
                </a:solidFill>
                <a:highlight>
                  <a:srgbClr val="D3D3D3"/>
                </a:highlight>
                <a:ea typeface="Arial" panose="020B0604020202020204" pitchFamily="34" charset="0"/>
                <a:cs typeface="Times New Roman"/>
              </a:rPr>
              <a:t>ajoutez la localisation sur votre campus</a:t>
            </a:r>
            <a:r>
              <a:rPr lang="fr-CA" sz="1800" spc="-5" dirty="0">
                <a:solidFill>
                  <a:schemeClr val="tx1"/>
                </a:solidFill>
                <a:highlight>
                  <a:srgbClr val="D3D3D3"/>
                </a:highlight>
                <a:ea typeface="Arial" panose="020B0604020202020204" pitchFamily="34" charset="0"/>
                <a:cs typeface="Times New Roman"/>
              </a:rPr>
              <a:t>]</a:t>
            </a:r>
            <a:endParaRPr lang="fr-CA" sz="1800" dirty="0">
              <a:solidFill>
                <a:schemeClr val="tx1"/>
              </a:solidFill>
              <a:ea typeface="Arial" panose="020B0604020202020204" pitchFamily="34" charset="0"/>
              <a:cs typeface="Times New Roman"/>
            </a:endParaRPr>
          </a:p>
          <a:p>
            <a:pPr marL="342900" lvl="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20" dirty="0">
                <a:solidFill>
                  <a:schemeClr val="tx1"/>
                </a:solidFill>
                <a:highlight>
                  <a:srgbClr val="D3D3D3"/>
                </a:highlight>
                <a:ea typeface="Arial" panose="020B0604020202020204" pitchFamily="34" charset="0"/>
                <a:cs typeface="Times New Roman"/>
              </a:rPr>
              <a:t>[</a:t>
            </a:r>
            <a:r>
              <a:rPr lang="fr-CA" sz="1800" spc="-25" dirty="0">
                <a:solidFill>
                  <a:schemeClr val="tx1"/>
                </a:solidFill>
                <a:highlight>
                  <a:srgbClr val="D3D3D3"/>
                </a:highlight>
                <a:ea typeface="Arial" panose="020B0604020202020204" pitchFamily="34" charset="0"/>
                <a:cs typeface="Times New Roman"/>
              </a:rPr>
              <a:t>ajoutez au site web de votre CDR, s’il en existe un</a:t>
            </a:r>
            <a:r>
              <a:rPr lang="fr-CA" sz="1800" spc="-20" dirty="0">
                <a:solidFill>
                  <a:schemeClr val="tx1"/>
                </a:solidFill>
                <a:highlight>
                  <a:srgbClr val="D3D3D3"/>
                </a:highlight>
                <a:ea typeface="Arial" panose="020B0604020202020204" pitchFamily="34" charset="0"/>
                <a:cs typeface="Times New Roman"/>
              </a:rPr>
              <a:t>]</a:t>
            </a:r>
            <a:endParaRPr lang="fr-CA" sz="1800" dirty="0">
              <a:solidFill>
                <a:schemeClr val="tx1"/>
              </a:solidFill>
              <a:ea typeface="Arial" panose="020B0604020202020204" pitchFamily="34" charset="0"/>
              <a:cs typeface="Times New Roman"/>
            </a:endParaRPr>
          </a:p>
          <a:p>
            <a:pPr marL="342900" marR="405384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10" dirty="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1800" spc="105" dirty="0">
                <a:solidFill>
                  <a:schemeClr val="tx1"/>
                </a:solidFill>
                <a:ea typeface="Arial" panose="020B0604020202020204" pitchFamily="34" charset="0"/>
                <a:cs typeface="Times New Roman"/>
              </a:rPr>
              <a:t> </a:t>
            </a:r>
            <a:endParaRPr lang="fr-CA" sz="1800" spc="105" dirty="0">
              <a:solidFill>
                <a:schemeClr val="tx1"/>
              </a:solidFill>
              <a:ea typeface="Arial" panose="020B0604020202020204" pitchFamily="34" charset="0"/>
              <a:cs typeface="Times New Roman" panose="02020603050405020304" pitchFamily="18" charset="0"/>
            </a:endParaRPr>
          </a:p>
          <a:p>
            <a:pPr marL="342900" marR="4053840" lvl="0" indent="-342900">
              <a:lnSpc>
                <a:spcPct val="110000"/>
              </a:lnSpc>
              <a:spcBef>
                <a:spcPts val="0"/>
              </a:spcBef>
              <a:buClr>
                <a:srgbClr val="63656A"/>
              </a:buClr>
              <a:buSzPts val="2000"/>
              <a:buFont typeface="Arial" panose="020B0604020202020204" pitchFamily="34" charset="0"/>
              <a:buChar char="•"/>
              <a:tabLst>
                <a:tab pos="294640" algn="l"/>
              </a:tabLst>
            </a:pPr>
            <a:endParaRPr lang="fr-CA" sz="1800" spc="105" dirty="0">
              <a:solidFill>
                <a:schemeClr val="bg2">
                  <a:lumMod val="25000"/>
                </a:schemeClr>
              </a:solidFill>
              <a:ea typeface="Arial" panose="020B0604020202020204" pitchFamily="34" charset="0"/>
              <a:cs typeface="Times New Roman" panose="02020603050405020304" pitchFamily="18" charset="0"/>
            </a:endParaRPr>
          </a:p>
          <a:p>
            <a:pPr marL="342900" marR="4053840" indent="-342900">
              <a:lnSpc>
                <a:spcPct val="110000"/>
              </a:lnSpc>
              <a:spcBef>
                <a:spcPts val="0"/>
              </a:spcBef>
              <a:buClr>
                <a:srgbClr val="63656A"/>
              </a:buClr>
              <a:buSzPts val="2000"/>
              <a:tabLst>
                <a:tab pos="0" algn="l"/>
              </a:tabLst>
            </a:pPr>
            <a:r>
              <a:rPr lang="fr-CA" sz="1800" spc="-20" dirty="0">
                <a:solidFill>
                  <a:schemeClr val="bg2">
                    <a:lumMod val="25000"/>
                  </a:schemeClr>
                </a:solidFill>
                <a:ea typeface="Arial" panose="020B0604020202020204" pitchFamily="34" charset="0"/>
                <a:cs typeface="Times New Roman"/>
              </a:rPr>
              <a:t>	</a:t>
            </a:r>
            <a:r>
              <a:rPr lang="fr-CA" sz="2100" spc="-20">
                <a:solidFill>
                  <a:schemeClr val="tx1"/>
                </a:solidFill>
                <a:ea typeface="+mn-lt"/>
                <a:cs typeface="+mn-lt"/>
              </a:rPr>
              <a:t>Comment</a:t>
            </a:r>
            <a:r>
              <a:rPr lang="fr-CA" sz="2100" spc="-20">
                <a:solidFill>
                  <a:schemeClr val="bg2">
                    <a:lumMod val="25000"/>
                  </a:schemeClr>
                </a:solidFill>
                <a:ea typeface="+mn-lt"/>
                <a:cs typeface="+mn-lt"/>
              </a:rPr>
              <a:t> </a:t>
            </a:r>
            <a:r>
              <a:rPr lang="fr-CA" sz="2100" spc="-20" dirty="0">
                <a:solidFill>
                  <a:schemeClr val="bg2">
                    <a:lumMod val="25000"/>
                  </a:schemeClr>
                </a:solidFill>
                <a:ea typeface="+mn-lt"/>
                <a:cs typeface="+mn-lt"/>
                <a:hlinkClick r:id="rId2"/>
              </a:rPr>
              <a:t>accéder aux microdonnées de Statistique Canada dans les CDR:</a:t>
            </a:r>
            <a:r>
              <a:rPr lang="fr-CA" sz="2100" spc="-20" dirty="0">
                <a:solidFill>
                  <a:schemeClr val="bg2">
                    <a:lumMod val="25000"/>
                  </a:schemeClr>
                </a:solidFill>
                <a:ea typeface="+mn-lt"/>
                <a:cs typeface="+mn-lt"/>
              </a:rPr>
              <a:t> </a:t>
            </a:r>
            <a:endParaRPr lang="en-US" sz="2100" spc="-20">
              <a:solidFill>
                <a:srgbClr val="363A3C"/>
              </a:solidFill>
              <a:ea typeface="+mn-lt"/>
              <a:cs typeface="+mn-lt"/>
            </a:endParaRPr>
          </a:p>
          <a:p>
            <a:pPr marL="342900" lvl="0" indent="-342900">
              <a:lnSpc>
                <a:spcPct val="110000"/>
              </a:lnSpc>
              <a:spcBef>
                <a:spcPts val="0"/>
              </a:spcBef>
              <a:buSzPts val="2000"/>
              <a:buAutoNum type="arabicPeriod"/>
              <a:tabLst>
                <a:tab pos="523240" algn="l"/>
              </a:tabLst>
            </a:pPr>
            <a:r>
              <a:rPr lang="fr-CA" sz="2100" spc="-20">
                <a:solidFill>
                  <a:schemeClr val="tx1"/>
                </a:solidFill>
                <a:latin typeface="Arial"/>
                <a:ea typeface="Arial" panose="020B0604020202020204" pitchFamily="34" charset="0"/>
                <a:cs typeface="Arial"/>
              </a:rPr>
              <a:t>Assurez-vous que votre projet requiert des microdonnées</a:t>
            </a:r>
            <a:endParaRPr lang="en-US" sz="2100" spc="-20">
              <a:solidFill>
                <a:schemeClr val="tx1"/>
              </a:solidFill>
              <a:latin typeface="Arial"/>
              <a:ea typeface="Arial" panose="020B0604020202020204" pitchFamily="34" charset="0"/>
              <a:cs typeface="Arial"/>
            </a:endParaRPr>
          </a:p>
          <a:p>
            <a:pPr marL="342900" lvl="0" indent="-342900">
              <a:lnSpc>
                <a:spcPct val="110000"/>
              </a:lnSpc>
              <a:spcBef>
                <a:spcPts val="0"/>
              </a:spcBef>
              <a:buSzPts val="2000"/>
              <a:buAutoNum type="arabicPeriod"/>
              <a:tabLst>
                <a:tab pos="523240" algn="l"/>
              </a:tabLst>
            </a:pPr>
            <a:r>
              <a:rPr lang="fr-CA" sz="2100" spc="-20">
                <a:solidFill>
                  <a:schemeClr val="tx1"/>
                </a:solidFill>
                <a:latin typeface="Arial"/>
                <a:ea typeface="Arial" panose="020B0604020202020204" pitchFamily="34" charset="0"/>
                <a:cs typeface="Arial"/>
              </a:rPr>
              <a:t>Rédigez une proposition de projet</a:t>
            </a:r>
            <a:endParaRPr lang="en-US" sz="2100" spc="-20">
              <a:solidFill>
                <a:schemeClr val="tx1"/>
              </a:solidFill>
              <a:latin typeface="Arial"/>
              <a:ea typeface="Arial" panose="020B0604020202020204" pitchFamily="34" charset="0"/>
              <a:cs typeface="Arial"/>
            </a:endParaRPr>
          </a:p>
          <a:p>
            <a:pPr marL="342900" lvl="0" indent="-342900">
              <a:lnSpc>
                <a:spcPct val="110000"/>
              </a:lnSpc>
              <a:spcBef>
                <a:spcPts val="0"/>
              </a:spcBef>
              <a:buSzPts val="2000"/>
              <a:buAutoNum type="arabicPeriod"/>
              <a:tabLst>
                <a:tab pos="523240" algn="l"/>
                <a:tab pos="2926080" algn="l"/>
              </a:tabLst>
            </a:pPr>
            <a:r>
              <a:rPr lang="fr-CA" sz="2100" spc="-20">
                <a:solidFill>
                  <a:schemeClr val="tx1"/>
                </a:solidFill>
                <a:latin typeface="Arial"/>
                <a:ea typeface="Arial" panose="020B0604020202020204" pitchFamily="34" charset="0"/>
                <a:cs typeface="Arial"/>
              </a:rPr>
              <a:t>Sollicitez une lettre de votre superviseur</a:t>
            </a:r>
            <a:endParaRPr lang="en-US" sz="2100" spc="-20">
              <a:solidFill>
                <a:schemeClr val="tx1"/>
              </a:solidFill>
              <a:latin typeface="Arial"/>
              <a:ea typeface="Arial" panose="020B0604020202020204" pitchFamily="34" charset="0"/>
              <a:cs typeface="Arial"/>
            </a:endParaRPr>
          </a:p>
          <a:p>
            <a:pPr marL="342900" indent="-342900">
              <a:lnSpc>
                <a:spcPct val="110000"/>
              </a:lnSpc>
              <a:spcBef>
                <a:spcPts val="0"/>
              </a:spcBef>
              <a:buSzPts val="2000"/>
              <a:buAutoNum type="arabicPeriod"/>
              <a:tabLst>
                <a:tab pos="523240" algn="l"/>
              </a:tabLst>
            </a:pPr>
            <a:r>
              <a:rPr lang="fr-CA" sz="2100" spc="-20">
                <a:solidFill>
                  <a:schemeClr val="tx1"/>
                </a:solidFill>
                <a:latin typeface="Arial"/>
                <a:ea typeface="Arial" panose="020B0604020202020204" pitchFamily="34" charset="0"/>
                <a:cs typeface="Arial"/>
              </a:rPr>
              <a:t>Téléversez vos documents sur le </a:t>
            </a:r>
            <a:r>
              <a:rPr lang="fr-CA" sz="2100" spc="-20">
                <a:solidFill>
                  <a:schemeClr val="tx1"/>
                </a:solidFill>
                <a:latin typeface="Arial"/>
                <a:ea typeface="Arial" panose="020B0604020202020204" pitchFamily="34" charset="0"/>
                <a:cs typeface="Arial"/>
                <a:hlinkClick r:id="rId3"/>
              </a:rPr>
              <a:t>Portail d’accès aux microdonnées</a:t>
            </a:r>
            <a:r>
              <a:rPr lang="en-US" sz="2100" spc="-20">
                <a:solidFill>
                  <a:schemeClr val="tx1"/>
                </a:solidFill>
                <a:latin typeface="Arial"/>
                <a:ea typeface="Arial" panose="020B0604020202020204" pitchFamily="34" charset="0"/>
                <a:cs typeface="Arial"/>
              </a:rPr>
              <a:t> </a:t>
            </a:r>
            <a:endParaRPr lang="fr-CA"/>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dirty="0"/>
              <a:t>En savoir plus sur le RCCDR</a:t>
            </a:r>
            <a:endParaRPr lang="en-CA" sz="3600" dirty="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342900" indent="-342900">
              <a:spcBef>
                <a:spcPts val="1055"/>
              </a:spcBef>
              <a:buClr>
                <a:srgbClr val="63656A"/>
              </a:buClr>
              <a:buSzPts val="2000"/>
              <a:tabLst>
                <a:tab pos="294640" algn="l"/>
              </a:tabLst>
            </a:pPr>
            <a:r>
              <a:rPr lang="en-US" sz="1800" spc="-20" dirty="0">
                <a:ea typeface="Arial" panose="020B0604020202020204" pitchFamily="34" charset="0"/>
                <a:cs typeface="Times New Roman"/>
              </a:rPr>
              <a:t>Co</a:t>
            </a:r>
            <a:r>
              <a:rPr lang="fr-FR" sz="1800" spc="-20" dirty="0" err="1">
                <a:ea typeface="Arial" panose="020B0604020202020204" pitchFamily="34" charset="0"/>
                <a:cs typeface="Times New Roman"/>
              </a:rPr>
              <a:t>nsultez</a:t>
            </a:r>
            <a:r>
              <a:rPr lang="fr-FR" sz="1800" spc="-20" dirty="0">
                <a:ea typeface="Arial" panose="020B0604020202020204" pitchFamily="34" charset="0"/>
                <a:cs typeface="Times New Roman"/>
              </a:rPr>
              <a:t> le </a:t>
            </a:r>
            <a:r>
              <a:rPr lang="fr-FR" sz="1800" spc="-335" dirty="0">
                <a:ea typeface="Arial" panose="020B0604020202020204" pitchFamily="34" charset="0"/>
                <a:cs typeface="Times New Roman"/>
              </a:rPr>
              <a:t> </a:t>
            </a:r>
            <a:r>
              <a:rPr lang="fr-FR" sz="1800" u="heavy" spc="-20" dirty="0">
                <a:uFill>
                  <a:solidFill>
                    <a:srgbClr val="48A1FA"/>
                  </a:solidFill>
                </a:uFill>
                <a:ea typeface="Arial" panose="020B0604020202020204" pitchFamily="34" charset="0"/>
                <a:cs typeface="Times New Roman"/>
                <a:hlinkClick r:id="rId2"/>
              </a:rPr>
              <a:t>site web</a:t>
            </a:r>
            <a:r>
              <a:rPr lang="fr-FR" sz="1800" spc="-10" dirty="0">
                <a:ea typeface="Arial" panose="020B0604020202020204" pitchFamily="34" charset="0"/>
                <a:cs typeface="Times New Roman"/>
              </a:rPr>
              <a:t> du RCCDR</a:t>
            </a:r>
          </a:p>
          <a:p>
            <a:pPr marL="342900" marR="0" lvl="0" indent="-342900">
              <a:spcBef>
                <a:spcPts val="1055"/>
              </a:spcBef>
              <a:spcAft>
                <a:spcPts val="0"/>
              </a:spcAft>
              <a:buClr>
                <a:srgbClr val="63656A"/>
              </a:buClr>
              <a:buSzPts val="2000"/>
              <a:buFont typeface="Arial" panose="020B0604020202020204" pitchFamily="34" charset="0"/>
              <a:buChar char="•"/>
              <a:tabLst>
                <a:tab pos="294640" algn="l"/>
              </a:tabLst>
            </a:pPr>
            <a:r>
              <a:rPr lang="fr-FR" sz="1800" spc="-10" dirty="0">
                <a:ea typeface="Arial" panose="020B0604020202020204" pitchFamily="34" charset="0"/>
                <a:cs typeface="Times New Roman"/>
              </a:rPr>
              <a:t>Inscrivez-vous à la </a:t>
            </a:r>
            <a:r>
              <a:rPr lang="fr-FR" sz="1800" u="heavy" spc="-15" dirty="0">
                <a:uFill>
                  <a:solidFill>
                    <a:srgbClr val="48A1FA"/>
                  </a:solidFill>
                </a:uFill>
                <a:ea typeface="Arial" panose="020B0604020202020204" pitchFamily="34" charset="0"/>
                <a:cs typeface="Times New Roman"/>
                <a:hlinkClick r:id="rId3"/>
              </a:rPr>
              <a:t>newsle</a:t>
            </a:r>
            <a:r>
              <a:rPr lang="fr-FR" sz="1800" u="heavy" spc="-10" dirty="0">
                <a:uFill>
                  <a:solidFill>
                    <a:srgbClr val="48A1FA"/>
                  </a:solidFill>
                </a:uFill>
                <a:ea typeface="Arial" panose="020B0604020202020204" pitchFamily="34" charset="0"/>
                <a:cs typeface="Times New Roman"/>
                <a:hlinkClick r:id="rId3"/>
              </a:rPr>
              <a:t>tt</a:t>
            </a:r>
            <a:r>
              <a:rPr lang="fr-FR" sz="1800" u="heavy" spc="-15" dirty="0">
                <a:uFill>
                  <a:solidFill>
                    <a:srgbClr val="48A1FA"/>
                  </a:solidFill>
                </a:uFill>
                <a:ea typeface="Arial" panose="020B0604020202020204" pitchFamily="34" charset="0"/>
                <a:cs typeface="Times New Roman"/>
                <a:hlinkClick r:id="rId3"/>
              </a:rPr>
              <a:t>er du RCCDR</a:t>
            </a:r>
            <a:endParaRPr lang="fr-FR" sz="1800">
              <a:ea typeface="Arial" panose="020B0604020202020204" pitchFamily="34" charset="0"/>
              <a:cs typeface="Times New Roman"/>
            </a:endParaRPr>
          </a:p>
          <a:p>
            <a:pPr marL="342900" indent="-342900">
              <a:spcBef>
                <a:spcPts val="1095"/>
              </a:spcBef>
              <a:buClr>
                <a:srgbClr val="63656A"/>
              </a:buClr>
              <a:buSzPts val="2000"/>
              <a:tabLst>
                <a:tab pos="294640" algn="l"/>
              </a:tabLst>
            </a:pPr>
            <a:r>
              <a:rPr lang="fr-FR" sz="1800" spc="-10" dirty="0">
                <a:ea typeface="Arial" panose="020B0604020202020204" pitchFamily="34" charset="0"/>
                <a:cs typeface="Times New Roman"/>
              </a:rPr>
              <a:t>Par</a:t>
            </a:r>
            <a:r>
              <a:rPr lang="fr-FR" sz="1800" spc="-5" dirty="0">
                <a:ea typeface="Arial" panose="020B0604020202020204" pitchFamily="34" charset="0"/>
                <a:cs typeface="Times New Roman"/>
              </a:rPr>
              <a:t>tic</a:t>
            </a:r>
            <a:r>
              <a:rPr lang="fr-FR" sz="1800" spc="-10" dirty="0">
                <a:ea typeface="Arial" panose="020B0604020202020204" pitchFamily="34" charset="0"/>
                <a:cs typeface="Times New Roman"/>
              </a:rPr>
              <a:t>ipez dans les </a:t>
            </a:r>
            <a:r>
              <a:rPr lang="fr-FR" sz="1800" dirty="0">
                <a:cs typeface="Times New Roman"/>
                <a:hlinkClick r:id="rId4"/>
              </a:rPr>
              <a:t>événements du RCCDR</a:t>
            </a:r>
            <a:endParaRPr lang="fr-FR" sz="1800">
              <a:cs typeface="Times New Roman"/>
            </a:endParaRPr>
          </a:p>
          <a:p>
            <a:pPr marL="342900" marR="0" lvl="0" indent="-342900">
              <a:spcBef>
                <a:spcPts val="1095"/>
              </a:spcBef>
              <a:spcAft>
                <a:spcPts val="0"/>
              </a:spcAft>
              <a:buClr>
                <a:srgbClr val="63656A"/>
              </a:buClr>
              <a:buSzPts val="2000"/>
              <a:buFont typeface="Arial" panose="020B0604020202020204" pitchFamily="34" charset="0"/>
              <a:buChar char="•"/>
              <a:tabLst>
                <a:tab pos="294640" algn="l"/>
              </a:tabLst>
            </a:pPr>
            <a:r>
              <a:rPr lang="fr-FR" sz="1800" dirty="0">
                <a:ea typeface="Arial" panose="020B0604020202020204" pitchFamily="34" charset="0"/>
                <a:cs typeface="Times New Roman"/>
              </a:rPr>
              <a:t>Recherchez parmi </a:t>
            </a:r>
            <a:r>
              <a:rPr lang="fr-FR" sz="1800" dirty="0">
                <a:ea typeface="Arial" panose="020B0604020202020204" pitchFamily="34" charset="0"/>
                <a:cs typeface="Times New Roman"/>
                <a:hlinkClick r:id="rId5"/>
              </a:rPr>
              <a:t>les publications et rapports</a:t>
            </a:r>
            <a:r>
              <a:rPr lang="fr-FR" sz="1800" dirty="0">
                <a:ea typeface="Arial" panose="020B0604020202020204" pitchFamily="34" charset="0"/>
                <a:cs typeface="Times New Roman"/>
              </a:rPr>
              <a:t> pour connaître le travail des plus de 2 000 chercheurs de la communauté du RCCDR</a:t>
            </a:r>
          </a:p>
          <a:p>
            <a:pPr marL="342900" marR="0" lvl="0" indent="-342900">
              <a:spcBef>
                <a:spcPts val="1010"/>
              </a:spcBef>
              <a:spcAft>
                <a:spcPts val="0"/>
              </a:spcAft>
              <a:buClr>
                <a:srgbClr val="63656A"/>
              </a:buClr>
              <a:buSzPts val="2000"/>
              <a:buFont typeface="Arial" panose="020B0604020202020204" pitchFamily="34" charset="0"/>
              <a:buChar char="•"/>
              <a:tabLst>
                <a:tab pos="294640" algn="l"/>
              </a:tabLst>
            </a:pPr>
            <a:r>
              <a:rPr lang="fr-FR" sz="1800" dirty="0">
                <a:ea typeface="Arial" panose="020B0604020202020204" pitchFamily="34" charset="0"/>
                <a:cs typeface="Times New Roman"/>
              </a:rPr>
              <a:t>Apprenez-en davantage sur le </a:t>
            </a:r>
            <a:r>
              <a:rPr lang="fr-FR" sz="1800" dirty="0">
                <a:ea typeface="Arial" panose="020B0604020202020204" pitchFamily="34" charset="0"/>
                <a:cs typeface="Times New Roman"/>
                <a:hlinkClick r:id="rId6"/>
              </a:rPr>
              <a:t>continuum d’accès aux données</a:t>
            </a:r>
            <a:r>
              <a:rPr lang="fr-FR" sz="1800" dirty="0"/>
              <a:t> (y compris </a:t>
            </a:r>
            <a:r>
              <a:rPr lang="fr-FR" sz="1800" dirty="0">
                <a:hlinkClick r:id="rId7"/>
              </a:rPr>
              <a:t>Initiative de démocratisation des données</a:t>
            </a:r>
            <a:r>
              <a:rPr lang="fr-FR" sz="1800" dirty="0"/>
              <a:t>, </a:t>
            </a:r>
            <a:r>
              <a:rPr lang="fr-FR" sz="1800" dirty="0">
                <a:hlinkClick r:id="rId6"/>
              </a:rPr>
              <a:t>Système d'accès à distance en temps réel</a:t>
            </a:r>
            <a:r>
              <a:rPr lang="fr-FR" sz="1800" dirty="0"/>
              <a:t> et </a:t>
            </a:r>
            <a:r>
              <a:rPr lang="fr-FR" sz="1800" dirty="0">
                <a:hlinkClick r:id="rId8"/>
              </a:rPr>
              <a:t>Collection de fichiers de microdonnées à grande diffusion</a:t>
            </a:r>
            <a:r>
              <a:rPr lang="fr-FR" sz="1800" dirty="0"/>
              <a:t>)</a:t>
            </a:r>
            <a:r>
              <a:rPr lang="fr-FR" sz="1800" dirty="0">
                <a:ea typeface="Arial" panose="020B0604020202020204" pitchFamily="34" charset="0"/>
                <a:cs typeface="Times New Roman"/>
              </a:rPr>
              <a:t> et sur </a:t>
            </a:r>
            <a:r>
              <a:rPr lang="fr-FR" sz="1800" dirty="0">
                <a:ea typeface="Arial" panose="020B0604020202020204" pitchFamily="34" charset="0"/>
                <a:cs typeface="Times New Roman"/>
                <a:hlinkClick r:id="rId9"/>
              </a:rPr>
              <a:t>Statistique Canada</a:t>
            </a:r>
            <a:endParaRPr lang="fr-FR" sz="1800">
              <a:ea typeface="Arial" panose="020B0604020202020204" pitchFamily="34" charset="0"/>
              <a:cs typeface="Times New Roman"/>
            </a:endParaRPr>
          </a:p>
          <a:p>
            <a:pPr marL="0" indent="0">
              <a:buNone/>
            </a:pPr>
            <a:endParaRPr lang="fr-FR" dirty="0"/>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Props1.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2.xml><?xml version="1.0" encoding="utf-8"?>
<ds:datastoreItem xmlns:ds="http://schemas.openxmlformats.org/officeDocument/2006/customXml" ds:itemID="{03144031-53D7-4B08-8B72-8FB729F17A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5E7EBE-8F52-41E7-AED3-CEA8B1FA5B00}">
  <ds:schemaRefs>
    <ds:schemaRef ds:uri="http://purl.org/dc/elements/1.1/"/>
    <ds:schemaRef ds:uri="http://www.w3.org/XML/1998/namespace"/>
    <ds:schemaRef ds:uri="http://schemas.microsoft.com/office/2006/documentManagement/types"/>
    <ds:schemaRef ds:uri="c9f1011f-09aa-438a-91e8-a3be1ebdc204"/>
    <ds:schemaRef ds:uri="6a4bcc66-5e39-4110-9353-c9a98f9b6b27"/>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214</TotalTime>
  <Words>900</Words>
  <Application>Microsoft Office PowerPoint</Application>
  <PresentationFormat>Widescreen</PresentationFormat>
  <Paragraphs>69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RCCDR 101 – Psychologie </vt:lpstr>
      <vt:lpstr>PowerPoint Presentation</vt:lpstr>
      <vt:lpstr>PowerPoint Presentation</vt:lpstr>
      <vt:lpstr>Exemples de fichiers de données disponibles par le biais du RCCDR</vt:lpstr>
      <vt:lpstr>Recherche en psychologie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lastModifiedBy>Tess Hudson</cp:lastModifiedBy>
  <cp:revision>51</cp:revision>
  <dcterms:created xsi:type="dcterms:W3CDTF">2020-03-19T14:29:22Z</dcterms:created>
  <dcterms:modified xsi:type="dcterms:W3CDTF">2023-10-13T19:47:12Z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Signature">
    <vt:bool>false</vt:bool>
  </property>
  <property fmtid="{D5CDD505-2E9C-101B-9397-08002B2CF9AE}" pid="9" name="xd_ProgID">
    <vt:lpwstr/>
  </property>
  <property fmtid="{D5CDD505-2E9C-101B-9397-08002B2CF9AE}" pid="10" name="TemplateUrl">
    <vt:lpwstr/>
  </property>
</Properties>
</file>