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omments/modernComment_10D_E2E51A5A.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19B5EF-1E6D-4FFA-4F2B-E2B706CAD878}" v="8" dt="2023-10-06T18:34:48.594"/>
    <p1510:client id="{34928E58-3669-B0A2-E39D-F37BD518ED63}" v="2" dt="2023-10-13T18:51:00.204"/>
    <p1510:client id="{35F36638-F793-3E10-302A-C759CB110323}" v="1" dt="2023-10-13T19:49:17.169"/>
    <p1510:client id="{50FC0AA0-7A2D-B93C-FDE8-4FEEBE3B1A4A}" v="2" dt="2023-10-13T19:27:22.963"/>
    <p1510:client id="{66738E15-F88B-D261-BB18-A4A386FAE100}" v="51" dt="2023-10-13T14:02:19.459"/>
    <p1510:client id="{88D6A430-AE87-DFFE-4FB5-D6DC9CFE4A19}" v="14" dt="2023-10-13T14:07:37.563"/>
    <p1510:client id="{B5852FA7-8F2F-1281-A3EF-17E89F1F66C8}" v="3" dt="2023-10-13T18:42:30.673"/>
    <p1510:client id="{C12270D7-4CB4-B229-0FCE-E5517D70FB4B}" v="7" dt="2023-10-13T19:15:40.823"/>
    <p1510:client id="{D79A051E-67AC-5C3C-EF17-DD5604453108}" v="3" dt="2023-08-15T20:45:57.025"/>
    <p1510:client id="{DA488B1A-CC06-4FDB-91FC-6A9E935464B7}" v="1" dt="2023-08-15T12:54:39.878"/>
    <p1510:client id="{DFB90BB2-F71A-12A1-4F8A-71A305658182}" v="7" dt="2023-10-06T15:05:24.121"/>
    <p1510:client id="{E7B2E114-C0E0-BA2D-6095-C94190A334B2}" v="14" dt="2023-10-13T14:11:49.828"/>
    <p1510:client id="{F3F5DB7A-D0C3-D72E-E9AF-90E7E33FF5F7}" v="2" dt="2023-08-15T19:45:37.940"/>
    <p1510:client id="{FF6AA87D-81EE-DE36-0050-BA8E9F6CE0D0}" v="4" dt="2023-10-13T14:33:31.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omments/modernComment_10D_E2E51A5A.xml><?xml version="1.0" encoding="utf-8"?>
<p188:cmLst xmlns:a="http://schemas.openxmlformats.org/drawingml/2006/main" xmlns:r="http://schemas.openxmlformats.org/officeDocument/2006/relationships" xmlns:p188="http://schemas.microsoft.com/office/powerpoint/2018/8/main">
  <p188:cm id="{A94C017C-72FD-4221-B614-C82A2085F12F}" authorId="{922003CF-7758-7713-707D-B0B6E8B2B9B4}" status="resolved" created="2023-08-15T12:55:22.723" complete="100000">
    <ac:txMkLst xmlns:ac="http://schemas.microsoft.com/office/drawing/2013/main/command">
      <pc:docMk xmlns:pc="http://schemas.microsoft.com/office/powerpoint/2013/main/command"/>
      <pc:sldMk xmlns:pc="http://schemas.microsoft.com/office/powerpoint/2013/main/command" cId="3806665306" sldId="269"/>
      <ac:spMk id="2" creationId="{554177A8-D1E7-18A0-A5A5-E2069B6ACD2B}"/>
      <ac:txMk cp="0" len="25">
        <ac:context len="26" hash="1916107334"/>
      </ac:txMk>
    </ac:txMkLst>
    <p188:pos x="5838825" y="262689"/>
    <p188:replyLst>
      <p188:reply id="{A4AB4BAE-BB6A-4A67-BBAF-B9B6C4C535B0}" authorId="{712DD5FE-E96C-25D8-7D6A-BB1AF1C2106D}" created="2023-08-15T19:45:37.940">
        <p188:txBody>
          <a:bodyPr/>
          <a:lstStyle/>
          <a:p>
            <a:r>
              <a:rPr lang="en-US"/>
              <a:t>La recherche dans les CDR
* as an aside, we may want to think about the way we phrase this in general. Even in English, it isn't strictly "research in the RDCs", but rather CRDCN Network Member Research. It could be phrased a lot of ways, but we seem to be going in the direction of emphasizing both Network membership and access. Just food for thought when discussing with Research team.</a:t>
            </a:r>
          </a:p>
        </p188:txBody>
        <p188:extLst>
          <p:ext xmlns:p="http://schemas.openxmlformats.org/presentationml/2006/main" uri="{57CB4572-C831-44C2-8A1C-0ADB6CCDFE69}">
            <p223:reactions xmlns:p223="http://schemas.microsoft.com/office/powerpoint/2022/03/main">
              <p223:rxn type="👍">
                <p223:instance time="2023-08-15T20:45:43.603" authorId="{922003CF-7758-7713-707D-B0B6E8B2B9B4}"/>
              </p223:rxn>
            </p223:reactions>
          </p:ext>
        </p188:extLst>
      </p188:reply>
    </p188:replyLst>
    <p188:txBody>
      <a:bodyPr/>
      <a:lstStyle/>
      <a:p>
        <a:r>
          <a:rPr lang="en-CA"/>
          <a:t>[@Michèle] [@Ryan] Please translate title. Thanks!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D_E2E51A5A.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a:t>RCCDR 101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err="1"/>
              <a:t>Exempl</a:t>
            </a:r>
            <a:r>
              <a:rPr lang="fr-CA" sz="1600" u="sng"/>
              <a:t>es de données d’enquête :</a:t>
            </a:r>
          </a:p>
          <a:p>
            <a:pPr lvl="0"/>
            <a:r>
              <a:rPr lang="fr-CA" sz="160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a:t>Exemples de fichiers administratifs :</a:t>
            </a:r>
          </a:p>
          <a:p>
            <a:pPr lvl="0"/>
            <a:r>
              <a:rPr lang="fr-CA" sz="1600"/>
              <a:t>Cohorte canadienne de naissance, Registre canadien du cancer (RCC), Cohortes santé et environnement du recensement canadien (</a:t>
            </a:r>
            <a:r>
              <a:rPr lang="fr-CA" sz="1600" err="1"/>
              <a:t>CSERCan</a:t>
            </a:r>
            <a:r>
              <a:rPr lang="fr-CA" sz="160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a:t>Exemples de données d’enquête et administratives liées :</a:t>
            </a:r>
          </a:p>
          <a:p>
            <a:pPr lvl="0"/>
            <a:r>
              <a:rPr lang="en-US" sz="1600"/>
              <a:t>ESCC-BDCP-BDIM, ELIA, ELIC (RCC, BCDECD), ELNEJ (T1), ENSP (T1, BCDECD), </a:t>
            </a:r>
            <a:br>
              <a:rPr lang="en-US" sz="1600"/>
            </a:br>
            <a:r>
              <a:rPr lang="en-US" sz="1600"/>
              <a:t>EDTR (T1/ BCDECD /RCC), EJET (FFT1)</a:t>
            </a:r>
          </a:p>
          <a:p>
            <a:pPr marL="0" indent="0">
              <a:buNone/>
            </a:pPr>
            <a:r>
              <a:rPr lang="en-US" sz="1600"/>
              <a:t> </a:t>
            </a:r>
            <a:r>
              <a:rPr lang="fr-CA" sz="1600" i="1"/>
              <a:t> Plus de </a:t>
            </a:r>
            <a:r>
              <a:rPr lang="fr-CA" sz="1600" i="1" u="sng">
                <a:solidFill>
                  <a:srgbClr val="0070C0"/>
                </a:solidFill>
                <a:hlinkClick r:id="rId2"/>
              </a:rPr>
              <a:t>200 fichiers de données</a:t>
            </a:r>
            <a:r>
              <a:rPr lang="fr-CA" sz="1600" i="1">
                <a:solidFill>
                  <a:schemeClr val="bg2">
                    <a:lumMod val="25000"/>
                  </a:schemeClr>
                </a:solidFill>
              </a:rPr>
              <a:t> </a:t>
            </a:r>
            <a:r>
              <a:rPr lang="fr-CA" sz="1600" i="1"/>
              <a:t>sont disponibles</a:t>
            </a:r>
            <a:endParaRPr lang="en-US" sz="1600"/>
          </a:p>
          <a:p>
            <a:pPr marL="0" indent="0">
              <a:buNone/>
            </a:pPr>
            <a:endParaRPr lang="en-CA" sz="160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ea typeface="+mj-lt"/>
                <a:cs typeface="+mj-lt"/>
              </a:rPr>
              <a:t>La recherche dans les CDR</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a:latin typeface="Arial"/>
                <a:ea typeface="+mn-lt"/>
                <a:cs typeface="Arial"/>
              </a:rPr>
              <a:t>American Economic Review</a:t>
            </a:r>
            <a:r>
              <a:rPr lang="en-US" sz="1800">
                <a:latin typeface="Arial"/>
                <a:ea typeface="+mn-lt"/>
                <a:cs typeface="Arial"/>
              </a:rPr>
              <a:t> </a:t>
            </a:r>
            <a:r>
              <a:rPr lang="en-US" sz="1800">
                <a:ea typeface="+mn-lt"/>
                <a:cs typeface="+mn-lt"/>
              </a:rPr>
              <a:t>–</a:t>
            </a:r>
            <a:r>
              <a:rPr lang="en-US" sz="1800">
                <a:latin typeface="Arial"/>
                <a:ea typeface="+mn-lt"/>
                <a:cs typeface="Arial"/>
              </a:rPr>
              <a:t> </a:t>
            </a:r>
            <a:r>
              <a:rPr lang="en-US" sz="1800">
                <a:ea typeface="+mn-lt"/>
                <a:cs typeface="+mn-lt"/>
              </a:rPr>
              <a:t>"The Impact of Childhood Social Skills and Self-Control Training on Economic and Noneconomic Outcomes: Evidence from a Randomized Experiment Using Administrative Data" (Algan, Beasley, Côté, Park, Tremblay and Vitaro, 2022)</a:t>
            </a:r>
            <a:endParaRPr lang="en-US"/>
          </a:p>
          <a:p>
            <a:pPr>
              <a:lnSpc>
                <a:spcPct val="100000"/>
              </a:lnSpc>
              <a:spcBef>
                <a:spcPts val="0"/>
              </a:spcBef>
              <a:spcAft>
                <a:spcPts val="1200"/>
              </a:spcAft>
            </a:pPr>
            <a:r>
              <a:rPr lang="en-US" sz="1800" i="1">
                <a:latin typeface="Arial"/>
                <a:ea typeface="+mn-lt"/>
                <a:cs typeface="+mn-lt"/>
              </a:rPr>
              <a:t>CMAJ </a:t>
            </a:r>
            <a:r>
              <a:rPr lang="en-US" sz="1800">
                <a:ea typeface="+mn-lt"/>
                <a:cs typeface="+mn-lt"/>
              </a:rPr>
              <a:t>– “Suicidality among sexual minority and transgender adolescents: a nationally representative population-based study of youth in Canada" (Kingsbury, Hammon, Johnstone and Colman, 2022)</a:t>
            </a:r>
            <a:endParaRPr lang="en-US"/>
          </a:p>
          <a:p>
            <a:pPr>
              <a:lnSpc>
                <a:spcPct val="100000"/>
              </a:lnSpc>
              <a:spcBef>
                <a:spcPts val="0"/>
              </a:spcBef>
              <a:spcAft>
                <a:spcPts val="1200"/>
              </a:spcAft>
            </a:pPr>
            <a:r>
              <a:rPr lang="en-US" sz="1800" i="1">
                <a:latin typeface="Arial"/>
                <a:ea typeface="+mn-lt"/>
                <a:cs typeface="Arial"/>
              </a:rPr>
              <a:t>Migration Studies </a:t>
            </a:r>
            <a:r>
              <a:rPr lang="en-US" sz="1800">
                <a:ea typeface="+mn-lt"/>
                <a:cs typeface="+mn-lt"/>
              </a:rPr>
              <a:t>–</a:t>
            </a:r>
            <a:r>
              <a:rPr lang="en-US" sz="1800">
                <a:latin typeface="Arial"/>
                <a:ea typeface="+mn-lt"/>
                <a:cs typeface="Arial"/>
              </a:rPr>
              <a:t> </a:t>
            </a:r>
            <a:r>
              <a:rPr lang="en-US" sz="1800">
                <a:latin typeface="Arial Nova Light"/>
                <a:ea typeface="+mn-lt"/>
                <a:cs typeface="+mn-lt"/>
              </a:rPr>
              <a:t>“</a:t>
            </a:r>
            <a:r>
              <a:rPr lang="en-US" sz="1800">
                <a:ea typeface="+mn-lt"/>
                <a:cs typeface="+mn-lt"/>
              </a:rPr>
              <a:t>The demographic determinants of inter-provincial migration declines in Canada: A decomposition analysis</a:t>
            </a:r>
            <a:r>
              <a:rPr lang="en-US" sz="1800">
                <a:latin typeface="Arial Nova Light"/>
                <a:ea typeface="+mn-lt"/>
                <a:cs typeface="+mn-lt"/>
              </a:rPr>
              <a:t>” (White and Haan, 2021)</a:t>
            </a:r>
          </a:p>
          <a:p>
            <a:pPr>
              <a:lnSpc>
                <a:spcPct val="100000"/>
              </a:lnSpc>
              <a:spcBef>
                <a:spcPts val="0"/>
              </a:spcBef>
              <a:spcAft>
                <a:spcPts val="1200"/>
              </a:spcAft>
            </a:pPr>
            <a:r>
              <a:rPr lang="en-US" sz="1800" i="1">
                <a:latin typeface="+mj-lt"/>
                <a:ea typeface="+mn-lt"/>
                <a:cs typeface="Arial"/>
              </a:rPr>
              <a:t>Social Psychiatry and Psychiatric Epidemiology </a:t>
            </a:r>
            <a:r>
              <a:rPr lang="en-US" sz="1800">
                <a:latin typeface="Arial Nova Light"/>
                <a:ea typeface="+mn-lt"/>
                <a:cs typeface="+mn-lt"/>
              </a:rPr>
              <a:t>– "Social determinants of ethno-racial inequalities in substance use: a decomposition of national survey data" (Blair and Siddiqi, 2022)</a:t>
            </a:r>
          </a:p>
          <a:p>
            <a:pPr lvl="1">
              <a:lnSpc>
                <a:spcPct val="100000"/>
              </a:lnSpc>
              <a:spcBef>
                <a:spcPts val="0"/>
              </a:spcBef>
              <a:spcAft>
                <a:spcPts val="1200"/>
              </a:spcAft>
            </a:pPr>
            <a:endParaRPr lang="en-US" sz="1800">
              <a:latin typeface="+mj-lt"/>
              <a:ea typeface="+mn-lt"/>
              <a:cs typeface="+mn-lt"/>
            </a:endParaRPr>
          </a:p>
          <a:p>
            <a:pPr lvl="1">
              <a:lnSpc>
                <a:spcPct val="100000"/>
              </a:lnSpc>
              <a:spcBef>
                <a:spcPts val="0"/>
              </a:spcBef>
              <a:spcAft>
                <a:spcPts val="1200"/>
              </a:spcAft>
            </a:pPr>
            <a:endParaRPr lang="en-US" sz="1800">
              <a:latin typeface="+mj-lt"/>
              <a:ea typeface="+mn-lt"/>
              <a:cs typeface="+mn-lt"/>
            </a:endParaRPr>
          </a:p>
        </p:txBody>
      </p:sp>
    </p:spTree>
    <p:extLst>
      <p:ext uri="{BB962C8B-B14F-4D97-AF65-F5344CB8AC3E}">
        <p14:creationId xmlns:p14="http://schemas.microsoft.com/office/powerpoint/2010/main" val="3806665306"/>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106905"/>
            <a:ext cx="10515600" cy="985086"/>
          </a:xfrm>
        </p:spPr>
        <p:txBody>
          <a:bodyPr anchor="ctr">
            <a:normAutofit/>
          </a:bodyPr>
          <a:lstStyle/>
          <a:p>
            <a:pPr marL="66040" marR="0">
              <a:spcBef>
                <a:spcPts val="40"/>
              </a:spcBef>
              <a:spcAft>
                <a:spcPts val="0"/>
              </a:spcAft>
            </a:pPr>
            <a:r>
              <a:rPr lang="fr-CA" sz="3600" kern="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31850" y="2091991"/>
            <a:ext cx="10515600" cy="3042458"/>
          </a:xfrm>
        </p:spPr>
        <p:txBody>
          <a:bodyPr vert="horz" lIns="91440" tIns="45720" rIns="91440" bIns="45720" rtlCol="0" anchor="t">
            <a:normAutofit fontScale="92500" lnSpcReduction="20000"/>
          </a:bodyPr>
          <a:lstStyle/>
          <a:p>
            <a:pPr>
              <a:lnSpc>
                <a:spcPct val="110000"/>
              </a:lnSpc>
              <a:spcBef>
                <a:spcPts val="0"/>
              </a:spcBef>
            </a:pPr>
            <a:r>
              <a:rPr lang="en-US" sz="1800" spc="-10">
                <a:solidFill>
                  <a:schemeClr val="tx1"/>
                </a:solidFill>
                <a:ea typeface="Arial" panose="020B0604020202020204" pitchFamily="34" charset="0"/>
                <a:cs typeface="Times New Roman" panose="02020603050405020304" pitchFamily="18" charset="0"/>
              </a:rPr>
              <a:t>Emplacement sur le campus :</a:t>
            </a:r>
            <a:endParaRPr lang="en-US" sz="1800">
              <a:solidFill>
                <a:schemeClr val="tx1"/>
              </a:solidFill>
              <a:ea typeface="Arial" panose="020B0604020202020204" pitchFamily="34" charset="0"/>
              <a:cs typeface="Times New Roman" panose="02020603050405020304" pitchFamily="18" charset="0"/>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5">
                <a:solidFill>
                  <a:schemeClr val="tx1"/>
                </a:solidFill>
                <a:highlight>
                  <a:srgbClr val="D3D3D3"/>
                </a:highlight>
                <a:ea typeface="Arial" panose="020B0604020202020204" pitchFamily="34" charset="0"/>
                <a:cs typeface="Times New Roman"/>
              </a:rPr>
              <a:t>[</a:t>
            </a:r>
            <a:r>
              <a:rPr lang="fr-CA" sz="1800" spc="-30">
                <a:solidFill>
                  <a:schemeClr val="tx1"/>
                </a:solidFill>
                <a:highlight>
                  <a:srgbClr val="D3D3D3"/>
                </a:highlight>
                <a:ea typeface="Arial" panose="020B0604020202020204" pitchFamily="34" charset="0"/>
                <a:cs typeface="Times New Roman"/>
              </a:rPr>
              <a:t>ajoutez la localisation sur votre campus</a:t>
            </a:r>
            <a:r>
              <a:rPr lang="fr-CA" sz="1800" spc="-5">
                <a:solidFill>
                  <a:schemeClr val="tx1"/>
                </a:solidFill>
                <a:highlight>
                  <a:srgbClr val="D3D3D3"/>
                </a:highlight>
                <a:ea typeface="Arial" panose="020B0604020202020204" pitchFamily="34" charset="0"/>
                <a:cs typeface="Times New Roman"/>
              </a:rPr>
              <a:t>]</a:t>
            </a:r>
            <a:endParaRPr lang="fr-CA" sz="180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0">
                <a:solidFill>
                  <a:schemeClr val="tx1"/>
                </a:solidFill>
                <a:highlight>
                  <a:srgbClr val="D3D3D3"/>
                </a:highlight>
                <a:ea typeface="Arial" panose="020B0604020202020204" pitchFamily="34" charset="0"/>
                <a:cs typeface="Times New Roman"/>
              </a:rPr>
              <a:t>[</a:t>
            </a:r>
            <a:r>
              <a:rPr lang="fr-CA" sz="1800" spc="-25">
                <a:solidFill>
                  <a:schemeClr val="tx1"/>
                </a:solidFill>
                <a:highlight>
                  <a:srgbClr val="D3D3D3"/>
                </a:highlight>
                <a:ea typeface="Arial" panose="020B0604020202020204" pitchFamily="34" charset="0"/>
                <a:cs typeface="Times New Roman"/>
              </a:rPr>
              <a:t>ajoutez au site web de votre CDR, s’il en existe un</a:t>
            </a:r>
            <a:r>
              <a:rPr lang="fr-CA" sz="1800" spc="-20">
                <a:solidFill>
                  <a:schemeClr val="tx1"/>
                </a:solidFill>
                <a:highlight>
                  <a:srgbClr val="D3D3D3"/>
                </a:highlight>
                <a:ea typeface="Arial" panose="020B0604020202020204" pitchFamily="34" charset="0"/>
                <a:cs typeface="Times New Roman"/>
              </a:rPr>
              <a:t>]</a:t>
            </a:r>
            <a:endParaRPr lang="fr-CA" sz="1800">
              <a:solidFill>
                <a:schemeClr val="tx1"/>
              </a:solidFill>
              <a:ea typeface="Arial" panose="020B0604020202020204" pitchFamily="34" charset="0"/>
              <a:cs typeface="Times New Roman"/>
            </a:endParaRPr>
          </a:p>
          <a:p>
            <a:pPr marL="342900" marR="405384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1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1800" spc="105">
                <a:solidFill>
                  <a:schemeClr val="tx1"/>
                </a:solidFill>
                <a:ea typeface="Arial" panose="020B0604020202020204" pitchFamily="34" charset="0"/>
                <a:cs typeface="Times New Roman"/>
              </a:rPr>
              <a:t> </a:t>
            </a:r>
            <a:endParaRPr lang="fr-CA" sz="1800" spc="105">
              <a:solidFill>
                <a:schemeClr val="tx1"/>
              </a:solidFill>
              <a:ea typeface="Arial" panose="020B0604020202020204" pitchFamily="34" charset="0"/>
              <a:cs typeface="Times New Roman" panose="02020603050405020304" pitchFamily="18" charset="0"/>
            </a:endParaRPr>
          </a:p>
          <a:p>
            <a:pPr marL="342900" marR="4053840" lvl="0" indent="-342900">
              <a:lnSpc>
                <a:spcPct val="110000"/>
              </a:lnSpc>
              <a:spcBef>
                <a:spcPts val="0"/>
              </a:spcBef>
              <a:buClr>
                <a:srgbClr val="63656A"/>
              </a:buClr>
              <a:buSzPts val="2000"/>
              <a:buFont typeface="Arial" panose="020B0604020202020204" pitchFamily="34" charset="0"/>
              <a:buChar char="•"/>
              <a:tabLst>
                <a:tab pos="294640" algn="l"/>
              </a:tabLst>
            </a:pPr>
            <a:endParaRPr lang="en-US" sz="1800" spc="105">
              <a:solidFill>
                <a:schemeClr val="bg2">
                  <a:lumMod val="25000"/>
                </a:schemeClr>
              </a:solidFill>
              <a:ea typeface="Arial" panose="020B0604020202020204" pitchFamily="34" charset="0"/>
              <a:cs typeface="Times New Roman" panose="02020603050405020304" pitchFamily="18" charset="0"/>
            </a:endParaRPr>
          </a:p>
          <a:p>
            <a:pPr marL="342900" marR="4053840" indent="-342900">
              <a:lnSpc>
                <a:spcPct val="110000"/>
              </a:lnSpc>
              <a:spcBef>
                <a:spcPts val="0"/>
              </a:spcBef>
              <a:buClr>
                <a:srgbClr val="63656A"/>
              </a:buClr>
              <a:buSzPts val="2000"/>
              <a:tabLst>
                <a:tab pos="0" algn="l"/>
              </a:tabLst>
            </a:pPr>
            <a:r>
              <a:rPr lang="en-US" sz="1800" spc="-20">
                <a:solidFill>
                  <a:schemeClr val="bg2">
                    <a:lumMod val="25000"/>
                  </a:schemeClr>
                </a:solidFill>
                <a:ea typeface="Arial" panose="020B0604020202020204" pitchFamily="34" charset="0"/>
                <a:cs typeface="Times New Roman"/>
              </a:rPr>
              <a:t>	</a:t>
            </a:r>
            <a:r>
              <a:rPr lang="fr-CA" sz="1900" spc="-20">
                <a:solidFill>
                  <a:schemeClr val="tx1"/>
                </a:solidFill>
                <a:ea typeface="+mn-lt"/>
                <a:cs typeface="+mn-lt"/>
              </a:rPr>
              <a:t>Comment</a:t>
            </a:r>
            <a:r>
              <a:rPr lang="fr-CA" sz="1900" spc="-20">
                <a:solidFill>
                  <a:schemeClr val="bg2">
                    <a:lumMod val="25000"/>
                  </a:schemeClr>
                </a:solidFill>
                <a:ea typeface="+mn-lt"/>
                <a:cs typeface="+mn-lt"/>
              </a:rPr>
              <a:t> </a:t>
            </a:r>
            <a:r>
              <a:rPr lang="fr-CA" sz="1900" spc="-20">
                <a:solidFill>
                  <a:schemeClr val="bg2">
                    <a:lumMod val="25000"/>
                  </a:schemeClr>
                </a:solidFill>
                <a:ea typeface="+mn-lt"/>
                <a:cs typeface="+mn-lt"/>
                <a:hlinkClick r:id="rId2"/>
              </a:rPr>
              <a:t>accéder aux microdonnées de Statistique Canada dans les CDR:</a:t>
            </a:r>
            <a:r>
              <a:rPr lang="fr-CA" sz="1900" spc="-20">
                <a:solidFill>
                  <a:schemeClr val="bg2">
                    <a:lumMod val="25000"/>
                  </a:schemeClr>
                </a:solidFill>
                <a:ea typeface="+mn-lt"/>
                <a:cs typeface="+mn-lt"/>
              </a:rPr>
              <a:t> </a:t>
            </a:r>
            <a:endParaRPr lang="en-US" sz="1900" spc="-20">
              <a:solidFill>
                <a:schemeClr val="bg2">
                  <a:lumMod val="25000"/>
                </a:schemeClr>
              </a:solidFill>
              <a:ea typeface="+mn-lt"/>
              <a:cs typeface="+mn-lt"/>
            </a:endParaRPr>
          </a:p>
          <a:p>
            <a:pPr marL="342900" lvl="0" indent="-342900">
              <a:lnSpc>
                <a:spcPct val="110000"/>
              </a:lnSpc>
              <a:spcBef>
                <a:spcPts val="0"/>
              </a:spcBef>
              <a:buSzPts val="2000"/>
              <a:buAutoNum type="arabicPeriod"/>
              <a:tabLst>
                <a:tab pos="523240" algn="l"/>
              </a:tabLst>
            </a:pPr>
            <a:r>
              <a:rPr lang="fr-CA" sz="1900" spc="-20">
                <a:solidFill>
                  <a:schemeClr val="tx1"/>
                </a:solidFill>
                <a:latin typeface="Arial"/>
                <a:ea typeface="Arial" panose="020B0604020202020204" pitchFamily="34" charset="0"/>
                <a:cs typeface="Arial"/>
              </a:rPr>
              <a:t>Assurez-vous que votre projet requiert des microdonnées</a:t>
            </a:r>
          </a:p>
          <a:p>
            <a:pPr marL="342900" lvl="0" indent="-342900">
              <a:lnSpc>
                <a:spcPct val="110000"/>
              </a:lnSpc>
              <a:spcBef>
                <a:spcPts val="0"/>
              </a:spcBef>
              <a:buSzPts val="2000"/>
              <a:buAutoNum type="arabicPeriod"/>
              <a:tabLst>
                <a:tab pos="523240" algn="l"/>
              </a:tabLst>
            </a:pPr>
            <a:r>
              <a:rPr lang="fr-CA" sz="1900" spc="-20">
                <a:solidFill>
                  <a:schemeClr val="tx1"/>
                </a:solidFill>
                <a:latin typeface="Arial"/>
                <a:ea typeface="Arial" panose="020B0604020202020204" pitchFamily="34" charset="0"/>
                <a:cs typeface="Arial"/>
              </a:rPr>
              <a:t>Rédigez une proposition de projet</a:t>
            </a:r>
          </a:p>
          <a:p>
            <a:pPr marL="342900" lvl="0" indent="-342900">
              <a:lnSpc>
                <a:spcPct val="110000"/>
              </a:lnSpc>
              <a:spcBef>
                <a:spcPts val="0"/>
              </a:spcBef>
              <a:buSzPts val="2000"/>
              <a:buAutoNum type="arabicPeriod"/>
              <a:tabLst>
                <a:tab pos="523240" algn="l"/>
                <a:tab pos="2926080" algn="l"/>
              </a:tabLst>
            </a:pPr>
            <a:r>
              <a:rPr lang="fr-CA" sz="1900" spc="-20">
                <a:solidFill>
                  <a:schemeClr val="tx1"/>
                </a:solidFill>
                <a:latin typeface="Arial"/>
                <a:ea typeface="Arial" panose="020B0604020202020204" pitchFamily="34" charset="0"/>
                <a:cs typeface="Arial"/>
              </a:rPr>
              <a:t>Sollicitez une lettre de votre superviseur</a:t>
            </a:r>
          </a:p>
          <a:p>
            <a:pPr marL="342900" indent="-342900">
              <a:lnSpc>
                <a:spcPct val="110000"/>
              </a:lnSpc>
              <a:spcBef>
                <a:spcPts val="0"/>
              </a:spcBef>
              <a:buSzPts val="2000"/>
              <a:buAutoNum type="arabicPeriod"/>
              <a:tabLst>
                <a:tab pos="523240" algn="l"/>
              </a:tabLst>
            </a:pPr>
            <a:r>
              <a:rPr lang="fr-CA" sz="1900" spc="-20">
                <a:solidFill>
                  <a:schemeClr val="tx1"/>
                </a:solidFill>
                <a:latin typeface="Arial"/>
                <a:ea typeface="Arial" panose="020B0604020202020204" pitchFamily="34" charset="0"/>
                <a:cs typeface="Arial"/>
              </a:rPr>
              <a:t>Téléversez vos documents sur le </a:t>
            </a:r>
            <a:r>
              <a:rPr lang="fr-CA" sz="1900" spc="-20">
                <a:solidFill>
                  <a:schemeClr val="tx1"/>
                </a:solidFill>
                <a:latin typeface="Arial"/>
                <a:ea typeface="Arial" panose="020B0604020202020204" pitchFamily="34" charset="0"/>
                <a:cs typeface="Arial"/>
                <a:hlinkClick r:id="rId3"/>
              </a:rPr>
              <a:t>Portail d’accès aux microdonnées</a:t>
            </a:r>
            <a:r>
              <a:rPr lang="en-US" sz="1900" spc="-20">
                <a:solidFill>
                  <a:schemeClr val="tx1"/>
                </a:solidFill>
                <a:latin typeface="Arial"/>
                <a:ea typeface="Arial" panose="020B0604020202020204" pitchFamily="34" charset="0"/>
                <a:cs typeface="Arial"/>
              </a:rPr>
              <a:t> </a:t>
            </a:r>
            <a:endParaRPr lang="en-US"/>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a:t>En savoir plus sur le RCCDR</a:t>
            </a:r>
            <a:endParaRPr lang="en-CA" sz="360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342900" indent="-342900">
              <a:spcBef>
                <a:spcPts val="1055"/>
              </a:spcBef>
              <a:buClr>
                <a:srgbClr val="63656A"/>
              </a:buClr>
              <a:buSzPts val="2000"/>
              <a:tabLst>
                <a:tab pos="294640" algn="l"/>
              </a:tabLst>
            </a:pPr>
            <a:r>
              <a:rPr lang="fr-RE" sz="1800" spc="-20" dirty="0">
                <a:ea typeface="Arial" panose="020B0604020202020204" pitchFamily="34" charset="0"/>
                <a:cs typeface="Times New Roman"/>
              </a:rPr>
              <a:t>Consultez</a:t>
            </a:r>
            <a:r>
              <a:rPr lang="en-US" sz="1800" spc="-20" dirty="0">
                <a:ea typeface="Arial" panose="020B0604020202020204" pitchFamily="34" charset="0"/>
                <a:cs typeface="Times New Roman"/>
              </a:rPr>
              <a:t> le </a:t>
            </a:r>
            <a:r>
              <a:rPr lang="en-US" sz="1800" spc="-335" dirty="0">
                <a:ea typeface="Arial" panose="020B0604020202020204" pitchFamily="34" charset="0"/>
                <a:cs typeface="Times New Roman"/>
              </a:rPr>
              <a:t> </a:t>
            </a:r>
            <a:r>
              <a:rPr lang="en-US" sz="1800" u="heavy" spc="-20" dirty="0">
                <a:uFill>
                  <a:solidFill>
                    <a:srgbClr val="48A1FA"/>
                  </a:solidFill>
                </a:uFill>
                <a:ea typeface="Arial" panose="020B0604020202020204" pitchFamily="34" charset="0"/>
                <a:cs typeface="Times New Roman"/>
                <a:hlinkClick r:id="rId2"/>
              </a:rPr>
              <a:t>site web</a:t>
            </a:r>
            <a:r>
              <a:rPr lang="en-US" sz="1800" spc="-10" dirty="0">
                <a:ea typeface="Arial" panose="020B0604020202020204" pitchFamily="34" charset="0"/>
                <a:cs typeface="Times New Roman"/>
              </a:rPr>
              <a:t> du RCCDR</a:t>
            </a:r>
          </a:p>
          <a:p>
            <a:pPr marL="342900" marR="0" lvl="0" indent="-342900">
              <a:spcBef>
                <a:spcPts val="1055"/>
              </a:spcBef>
              <a:spcAft>
                <a:spcPts val="0"/>
              </a:spcAft>
              <a:buClr>
                <a:srgbClr val="63656A"/>
              </a:buClr>
              <a:buSzPts val="2000"/>
              <a:buFont typeface="Arial" panose="020B0604020202020204" pitchFamily="34" charset="0"/>
              <a:buChar char="•"/>
              <a:tabLst>
                <a:tab pos="294640" algn="l"/>
              </a:tabLst>
            </a:pPr>
            <a:r>
              <a:rPr lang="fr-RE" sz="1800" spc="-10" dirty="0">
                <a:ea typeface="Arial" panose="020B0604020202020204" pitchFamily="34" charset="0"/>
                <a:cs typeface="Times New Roman"/>
              </a:rPr>
              <a:t>Inscrivez</a:t>
            </a:r>
            <a:r>
              <a:rPr lang="en-US" sz="1800" spc="-10" dirty="0">
                <a:ea typeface="Arial" panose="020B0604020202020204" pitchFamily="34" charset="0"/>
                <a:cs typeface="Times New Roman"/>
              </a:rPr>
              <a:t>-</a:t>
            </a:r>
            <a:r>
              <a:rPr lang="fr-ML" sz="1800" spc="-10" dirty="0">
                <a:ea typeface="Arial" panose="020B0604020202020204" pitchFamily="34" charset="0"/>
                <a:cs typeface="Times New Roman"/>
              </a:rPr>
              <a:t>vous</a:t>
            </a:r>
            <a:r>
              <a:rPr lang="en-US" sz="1800" spc="-10" dirty="0">
                <a:ea typeface="Arial" panose="020B0604020202020204" pitchFamily="34" charset="0"/>
                <a:cs typeface="Times New Roman"/>
              </a:rPr>
              <a:t> à la </a:t>
            </a:r>
            <a:r>
              <a:rPr lang="en-US" sz="1800" u="heavy" spc="-15" dirty="0">
                <a:uFill>
                  <a:solidFill>
                    <a:srgbClr val="48A1FA"/>
                  </a:solidFill>
                </a:uFill>
                <a:ea typeface="Arial" panose="020B0604020202020204" pitchFamily="34" charset="0"/>
                <a:cs typeface="Times New Roman"/>
                <a:hlinkClick r:id="rId3"/>
              </a:rPr>
              <a:t>newsle</a:t>
            </a:r>
            <a:r>
              <a:rPr lang="en-US" sz="1800" u="heavy" spc="-10" dirty="0">
                <a:uFill>
                  <a:solidFill>
                    <a:srgbClr val="48A1FA"/>
                  </a:solidFill>
                </a:uFill>
                <a:ea typeface="Arial" panose="020B0604020202020204" pitchFamily="34" charset="0"/>
                <a:cs typeface="Times New Roman"/>
                <a:hlinkClick r:id="rId3"/>
              </a:rPr>
              <a:t>tt</a:t>
            </a:r>
            <a:r>
              <a:rPr lang="en-US" sz="1800" u="heavy" spc="-15" dirty="0">
                <a:uFill>
                  <a:solidFill>
                    <a:srgbClr val="48A1FA"/>
                  </a:solidFill>
                </a:uFill>
                <a:ea typeface="Arial" panose="020B0604020202020204" pitchFamily="34" charset="0"/>
                <a:cs typeface="Times New Roman"/>
                <a:hlinkClick r:id="rId3"/>
              </a:rPr>
              <a:t>er du RCCDR</a:t>
            </a:r>
            <a:endParaRPr lang="en-US" sz="1800" dirty="0">
              <a:ea typeface="Arial" panose="020B0604020202020204" pitchFamily="34" charset="0"/>
              <a:cs typeface="Times New Roman"/>
            </a:endParaRPr>
          </a:p>
          <a:p>
            <a:pPr marL="342900" indent="-342900">
              <a:spcBef>
                <a:spcPts val="1095"/>
              </a:spcBef>
              <a:buClr>
                <a:srgbClr val="63656A"/>
              </a:buClr>
              <a:buSzPts val="2000"/>
              <a:tabLst>
                <a:tab pos="294640" algn="l"/>
              </a:tabLst>
            </a:pPr>
            <a:r>
              <a:rPr lang="fr-RE" sz="1800" spc="-10" dirty="0">
                <a:ea typeface="Arial" panose="020B0604020202020204" pitchFamily="34" charset="0"/>
                <a:cs typeface="Times New Roman"/>
              </a:rPr>
              <a:t>Par</a:t>
            </a:r>
            <a:r>
              <a:rPr lang="fr-RE" sz="1800" spc="-5" dirty="0">
                <a:ea typeface="Arial" panose="020B0604020202020204" pitchFamily="34" charset="0"/>
                <a:cs typeface="Times New Roman"/>
              </a:rPr>
              <a:t>tic</a:t>
            </a:r>
            <a:r>
              <a:rPr lang="fr-RE" sz="1800" spc="-10" dirty="0">
                <a:ea typeface="Arial" panose="020B0604020202020204" pitchFamily="34" charset="0"/>
                <a:cs typeface="Times New Roman"/>
              </a:rPr>
              <a:t>ipez</a:t>
            </a:r>
            <a:r>
              <a:rPr lang="en-US" sz="1800" spc="-10" dirty="0">
                <a:ea typeface="Arial" panose="020B0604020202020204" pitchFamily="34" charset="0"/>
                <a:cs typeface="Times New Roman"/>
              </a:rPr>
              <a:t> dans les </a:t>
            </a:r>
            <a:r>
              <a:rPr lang="en-US" sz="1800" dirty="0">
                <a:cs typeface="Times New Roman"/>
                <a:hlinkClick r:id="rId4"/>
              </a:rPr>
              <a:t>événements du RCCDR</a:t>
            </a:r>
            <a:endParaRPr lang="en-US" sz="1800" dirty="0">
              <a:cs typeface="Times New Roman"/>
            </a:endParaRPr>
          </a:p>
          <a:p>
            <a:pPr marL="342900" marR="0" lvl="0" indent="-342900">
              <a:spcBef>
                <a:spcPts val="1095"/>
              </a:spcBef>
              <a:spcAft>
                <a:spcPts val="0"/>
              </a:spcAft>
              <a:buClr>
                <a:srgbClr val="63656A"/>
              </a:buClr>
              <a:buSzPts val="2000"/>
              <a:buFont typeface="Arial" panose="020B0604020202020204" pitchFamily="34" charset="0"/>
              <a:buChar char="•"/>
              <a:tabLst>
                <a:tab pos="294640" algn="l"/>
              </a:tabLst>
            </a:pPr>
            <a:r>
              <a:rPr lang="fr-CA" sz="1800" dirty="0">
                <a:ea typeface="Arial" panose="020B0604020202020204" pitchFamily="34" charset="0"/>
                <a:cs typeface="Times New Roman"/>
              </a:rPr>
              <a:t>Recherchez parmi </a:t>
            </a:r>
            <a:r>
              <a:rPr lang="fr-CA" sz="1800" dirty="0">
                <a:ea typeface="Arial" panose="020B0604020202020204" pitchFamily="34" charset="0"/>
                <a:cs typeface="Times New Roman"/>
                <a:hlinkClick r:id="rId5"/>
              </a:rPr>
              <a:t>les publications et rapports</a:t>
            </a:r>
            <a:r>
              <a:rPr lang="fr-CA" sz="1800" dirty="0">
                <a:ea typeface="Arial" panose="020B0604020202020204" pitchFamily="34" charset="0"/>
                <a:cs typeface="Times New Roman"/>
              </a:rPr>
              <a:t> pour connaître le travail des plus de 2 000 chercheurs de la communauté du RCCDR</a:t>
            </a:r>
            <a:endParaRPr lang="en-US" sz="1800" dirty="0">
              <a:ea typeface="Arial" panose="020B0604020202020204" pitchFamily="34" charset="0"/>
              <a:cs typeface="Times New Roman"/>
            </a:endParaRPr>
          </a:p>
          <a:p>
            <a:pPr marL="342900" marR="0" lvl="0" indent="-342900">
              <a:spcBef>
                <a:spcPts val="1010"/>
              </a:spcBef>
              <a:spcAft>
                <a:spcPts val="0"/>
              </a:spcAft>
              <a:buClr>
                <a:srgbClr val="63656A"/>
              </a:buClr>
              <a:buSzPts val="2000"/>
              <a:buFont typeface="Arial" panose="020B0604020202020204" pitchFamily="34" charset="0"/>
              <a:buChar char="•"/>
              <a:tabLst>
                <a:tab pos="294640" algn="l"/>
              </a:tabLst>
            </a:pPr>
            <a:r>
              <a:rPr lang="fr-CA" sz="1800" dirty="0">
                <a:ea typeface="Arial" panose="020B0604020202020204" pitchFamily="34" charset="0"/>
                <a:cs typeface="Times New Roman"/>
              </a:rPr>
              <a:t>Apprenez-en davantage sur le </a:t>
            </a:r>
            <a:r>
              <a:rPr lang="fr-CA" sz="1800" dirty="0">
                <a:ea typeface="Arial" panose="020B0604020202020204" pitchFamily="34" charset="0"/>
                <a:cs typeface="Times New Roman"/>
                <a:hlinkClick r:id="rId6"/>
              </a:rPr>
              <a:t>continuum d’accès aux données</a:t>
            </a:r>
            <a:r>
              <a:rPr lang="en-CA" sz="1800" dirty="0"/>
              <a:t> (y </a:t>
            </a:r>
            <a:r>
              <a:rPr lang="fr-HT" sz="1800" dirty="0"/>
              <a:t>compris</a:t>
            </a:r>
            <a:r>
              <a:rPr lang="en-CA" sz="1800" dirty="0"/>
              <a:t> </a:t>
            </a:r>
            <a:r>
              <a:rPr lang="fr-FR" sz="1800" dirty="0">
                <a:hlinkClick r:id="rId7"/>
              </a:rPr>
              <a:t>Initiative de démocratisation des données</a:t>
            </a:r>
            <a:r>
              <a:rPr lang="en-CA" sz="1800" dirty="0"/>
              <a:t>, </a:t>
            </a:r>
            <a:r>
              <a:rPr lang="fr-FR" sz="1800" dirty="0">
                <a:hlinkClick r:id="rId6"/>
              </a:rPr>
              <a:t>Système d'accès à distance en temps réel</a:t>
            </a:r>
            <a:r>
              <a:rPr lang="fr-FR" sz="1800" dirty="0"/>
              <a:t> </a:t>
            </a:r>
            <a:r>
              <a:rPr lang="en-CA" sz="1800" dirty="0"/>
              <a:t>et </a:t>
            </a:r>
            <a:r>
              <a:rPr lang="fr-FR" sz="1800" dirty="0">
                <a:hlinkClick r:id="rId8"/>
              </a:rPr>
              <a:t>Collection de fichiers de microdonnées à grande diffusion</a:t>
            </a:r>
            <a:r>
              <a:rPr lang="en-CA" sz="1800" dirty="0"/>
              <a:t>)</a:t>
            </a:r>
            <a:r>
              <a:rPr lang="fr-CA" sz="1800" dirty="0">
                <a:ea typeface="Arial" panose="020B0604020202020204" pitchFamily="34" charset="0"/>
                <a:cs typeface="Times New Roman"/>
              </a:rPr>
              <a:t> et sur </a:t>
            </a:r>
            <a:r>
              <a:rPr lang="fr-CA" sz="1800" dirty="0">
                <a:ea typeface="Arial" panose="020B0604020202020204" pitchFamily="34" charset="0"/>
                <a:cs typeface="Times New Roman"/>
                <a:hlinkClick r:id="rId9"/>
              </a:rPr>
              <a:t>Statistique Canada</a:t>
            </a:r>
            <a:endParaRPr lang="en-US" sz="1800" dirty="0">
              <a:ea typeface="Arial" panose="020B0604020202020204" pitchFamily="34" charset="0"/>
              <a:cs typeface="Times New Roman"/>
            </a:endParaRPr>
          </a:p>
          <a:p>
            <a:pPr marL="0" indent="0">
              <a:buNone/>
            </a:pPr>
            <a:endParaRPr lang="en-CA"/>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Props1.xml><?xml version="1.0" encoding="utf-8"?>
<ds:datastoreItem xmlns:ds="http://schemas.openxmlformats.org/officeDocument/2006/customXml" ds:itemID="{F8F79693-A57F-40C6-B522-E03CCB6C332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RCCDR 101 </vt:lpstr>
      <vt:lpstr>PowerPoint Presentation</vt:lpstr>
      <vt:lpstr>PowerPoint Presentation</vt:lpstr>
      <vt:lpstr>Exemples de fichiers de données disponibles par le biais du RCCDR</vt:lpstr>
      <vt:lpstr>La recherche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revision>17</cp:revision>
  <dcterms:created xsi:type="dcterms:W3CDTF">2020-03-19T14:29:22Z</dcterms:created>
  <dcterms:modified xsi:type="dcterms:W3CDTF">2023-10-13T19:49:24Z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