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06" r:id="rId6"/>
    <p:sldId id="318" r:id="rId7"/>
    <p:sldId id="317" r:id="rId8"/>
    <p:sldId id="262"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556AC-FAD4-5982-8ABE-A66564216C94}" v="2" dt="2023-08-15T20:47:14.717"/>
    <p1510:client id="{112DAB17-1C19-6D24-7F77-09FF9CE9C73E}" v="2" dt="2023-10-13T14:33:12.876"/>
    <p1510:client id="{1A249906-B30A-E36B-46F8-D6680FABDA15}" v="52" dt="2023-10-06T15:02:01.073"/>
    <p1510:client id="{365AEA0C-A63F-6D5C-388A-039842987810}" v="11" dt="2023-10-13T19:14:20.080"/>
    <p1510:client id="{560F1D48-EB36-3A21-AB41-00AA026137D2}" v="51" dt="2023-10-13T18:41:51.660"/>
    <p1510:client id="{63F07205-11F6-6EBA-8E8D-07ED28ED9F3C}" v="1" dt="2023-10-13T18:42:54.550"/>
    <p1510:client id="{6F2E36BA-97AC-6CEF-D26C-71421B86B0B2}" v="16" dt="2023-10-13T14:17:26.341"/>
    <p1510:client id="{74CB69CF-B761-1A3D-A7FA-D28B592E56B6}" v="2" dt="2023-10-13T18:51:48.517"/>
    <p1510:client id="{9BF640FC-DC0D-9863-0DFF-7E157FA2CC89}" v="2" dt="2023-08-15T20:08:57.431"/>
    <p1510:client id="{A2D5513B-F5AD-F0B1-F26A-CC0B51086627}" v="3" dt="2023-10-06T18:53:14.865"/>
    <p1510:client id="{BD3E606A-1AFF-BB15-D8E5-9BE649BB749B}" v="21" dt="2023-10-06T18:27:38.663"/>
    <p1510:client id="{C2047807-8245-476E-A69E-5C7264C906A5}" v="1" dt="2023-08-14T20:11:18.270"/>
    <p1510:client id="{D6CB2C07-94FF-BE2B-C9EE-D0A8CE114830}" v="1" dt="2023-10-13T14:31:56.485"/>
    <p1510:client id="{E1FB386C-6B17-8669-72DD-EDF41ABB3315}" v="7" dt="2023-10-06T18:31:25.178"/>
    <p1510:client id="{F0CA7AF0-851F-D693-3085-9A1FC7CB0D25}" v="1" dt="2023-10-13T17:12:08.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a:t>RCCDR 101 – </a:t>
            </a:r>
            <a:r>
              <a:rPr lang="en-US" sz="5400" err="1"/>
              <a:t>Économie</a:t>
            </a:r>
            <a:r>
              <a:rPr lang="en-US" sz="5400"/>
              <a:t>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 de</a:t>
            </a:r>
            <a:r>
              <a:rPr lang="fr-CA" sz="1100" dirty="0"/>
              <a:t> </a:t>
            </a:r>
            <a:r>
              <a:rPr lang="fr-CA" sz="1200" dirty="0"/>
              <a:t>l'éducation de la Colombie-Britannique, du MSSCC de l'Ontario et d'autres sources.</a:t>
            </a:r>
          </a:p>
        </p:txBody>
      </p:sp>
    </p:spTree>
    <p:extLst>
      <p:ext uri="{BB962C8B-B14F-4D97-AF65-F5344CB8AC3E}">
        <p14:creationId xmlns:p14="http://schemas.microsoft.com/office/powerpoint/2010/main" val="103123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a:t>E</a:t>
            </a:r>
            <a:r>
              <a:rPr lang="fr-RE" sz="1600" u="sng"/>
              <a:t>xemples de données d’e</a:t>
            </a:r>
            <a:r>
              <a:rPr lang="en-US" sz="1600" u="sng"/>
              <a:t>n</a:t>
            </a:r>
            <a:r>
              <a:rPr lang="fr-FR" sz="1600" u="sng"/>
              <a:t>quête :</a:t>
            </a:r>
          </a:p>
          <a:p>
            <a:pPr lvl="0"/>
            <a:r>
              <a:rPr lang="fr-FR" sz="160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FR" sz="1600" u="sng" dirty="0"/>
              <a:t>Exemples de fichiers administratifs :</a:t>
            </a:r>
          </a:p>
          <a:p>
            <a:pPr lvl="0"/>
            <a:r>
              <a:rPr lang="fr-FR" sz="1600" dirty="0"/>
              <a:t>Cohorte canadienne de naissance, Registre canadien du cancer (RCC), Cohortes santé et environnement du recensement canadien (</a:t>
            </a:r>
            <a:r>
              <a:rPr lang="fr-FR" sz="1600" err="1"/>
              <a:t>CSERCan</a:t>
            </a:r>
            <a:r>
              <a:rPr lang="fr-FR" sz="1600" dirty="0"/>
              <a:t>), Recensement, Base de données sur les congés des patients (BDCP), Statistiques sur le programme d’assurance-emploi, Plateforme longitudinale entre l’éducation et le marché du travail (PLEMT), Recensement détaillé GUSS-FFT1, Base de données </a:t>
            </a:r>
            <a:r>
              <a:rPr lang="fr-CA" sz="1600"/>
              <a:t>sur l’immigration (BDIM), Statistiques de l’état civil</a:t>
            </a:r>
          </a:p>
          <a:p>
            <a:pPr marL="0" indent="0">
              <a:buNone/>
            </a:pPr>
            <a:r>
              <a:rPr lang="fr-CA" sz="1600" u="sng" dirty="0"/>
              <a:t>Exemples de données d’enquête et administratives liées :</a:t>
            </a:r>
            <a:endParaRPr lang="en-US" sz="1600" u="sng" dirty="0"/>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200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dirty="0">
                <a:ea typeface="+mj-lt"/>
                <a:cs typeface="+mj-lt"/>
              </a:rPr>
              <a:t>Recherche </a:t>
            </a:r>
            <a:r>
              <a:rPr lang="fr-FR" dirty="0">
                <a:ea typeface="+mj-lt"/>
                <a:cs typeface="+mj-lt"/>
              </a:rPr>
              <a:t>économique</a:t>
            </a:r>
            <a:r>
              <a:rPr lang="en-US" dirty="0">
                <a:ea typeface="+mj-lt"/>
                <a:cs typeface="+mj-lt"/>
              </a:rPr>
              <a:t>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a:latin typeface="Arial"/>
                <a:cs typeface="Arial"/>
              </a:rPr>
              <a:t>American Economic Review</a:t>
            </a:r>
            <a:r>
              <a:rPr lang="en-US" sz="1800">
                <a:latin typeface="Arial"/>
                <a:cs typeface="Arial"/>
              </a:rPr>
              <a:t> </a:t>
            </a:r>
            <a:r>
              <a:rPr lang="en-US" sz="1800">
                <a:ea typeface="+mn-lt"/>
                <a:cs typeface="+mn-lt"/>
              </a:rPr>
              <a:t>–</a:t>
            </a:r>
            <a:r>
              <a:rPr lang="en-US" sz="1800">
                <a:latin typeface="Arial"/>
                <a:ea typeface="+mn-lt"/>
                <a:cs typeface="Arial"/>
              </a:rPr>
              <a:t> </a:t>
            </a:r>
            <a:r>
              <a:rPr lang="en-US" sz="1800">
                <a:ea typeface="+mn-lt"/>
                <a:cs typeface="+mn-lt"/>
              </a:rPr>
              <a:t>"The Impact of Childhood Social Skills and Self-Control Training on Economic and Noneconomic Outcomes: Evidence from a Randomized Experiment Using Administrative Data" (Algan, Beasley, Côté, Park, Tremblay and Vitaro, 2022)</a:t>
            </a:r>
            <a:endParaRPr lang="en-US" sz="1000">
              <a:latin typeface="Arial Nova Light"/>
              <a:cs typeface="Arial"/>
            </a:endParaRPr>
          </a:p>
          <a:p>
            <a:pPr>
              <a:lnSpc>
                <a:spcPct val="100000"/>
              </a:lnSpc>
              <a:spcBef>
                <a:spcPts val="0"/>
              </a:spcBef>
              <a:spcAft>
                <a:spcPts val="1200"/>
              </a:spcAft>
            </a:pPr>
            <a:r>
              <a:rPr lang="en-US" sz="1800" i="1">
                <a:latin typeface="Arial"/>
                <a:cs typeface="Arial"/>
              </a:rPr>
              <a:t>Journal of Labor Economics</a:t>
            </a:r>
            <a:r>
              <a:rPr lang="en-US" sz="1800">
                <a:latin typeface="Arial"/>
                <a:ea typeface="+mn-lt"/>
                <a:cs typeface="Arial"/>
              </a:rPr>
              <a:t> </a:t>
            </a:r>
            <a:r>
              <a:rPr lang="en-US" sz="1800">
                <a:ea typeface="+mn-lt"/>
                <a:cs typeface="+mn-lt"/>
              </a:rPr>
              <a:t>–</a:t>
            </a:r>
            <a:r>
              <a:rPr lang="en-US" sz="1800">
                <a:latin typeface="Arial"/>
                <a:ea typeface="+mn-lt"/>
                <a:cs typeface="Arial"/>
              </a:rPr>
              <a:t> </a:t>
            </a:r>
            <a:r>
              <a:rPr lang="en-US" sz="1800">
                <a:ea typeface="+mn-lt"/>
                <a:cs typeface="+mn-lt"/>
              </a:rPr>
              <a:t>"Welfare versus Work under a Negative Income Tax: Evidence from the Gary, Seattle, Denver and Manitoba Income Maintenance Experiments" (Riddell and Riddell, 2022)</a:t>
            </a:r>
          </a:p>
          <a:p>
            <a:pPr>
              <a:lnSpc>
                <a:spcPct val="100000"/>
              </a:lnSpc>
              <a:spcBef>
                <a:spcPts val="0"/>
              </a:spcBef>
              <a:spcAft>
                <a:spcPts val="1200"/>
              </a:spcAft>
            </a:pPr>
            <a:r>
              <a:rPr lang="en-US" sz="1800" i="1">
                <a:latin typeface="Arial"/>
                <a:cs typeface="Arial"/>
              </a:rPr>
              <a:t>Journal of Public Economics</a:t>
            </a:r>
            <a:r>
              <a:rPr lang="en-US" sz="1800">
                <a:latin typeface="Arial"/>
                <a:cs typeface="Arial"/>
              </a:rPr>
              <a:t> </a:t>
            </a:r>
            <a:r>
              <a:rPr lang="en-US" sz="1800">
                <a:ea typeface="+mn-lt"/>
                <a:cs typeface="+mn-lt"/>
              </a:rPr>
              <a:t>–</a:t>
            </a:r>
            <a:r>
              <a:rPr lang="en-US" sz="1800">
                <a:latin typeface="Arial"/>
                <a:cs typeface="Arial"/>
              </a:rPr>
              <a:t> </a:t>
            </a:r>
            <a:r>
              <a:rPr lang="en-US" sz="1800">
                <a:ea typeface="+mn-lt"/>
                <a:cs typeface="+mn-lt"/>
              </a:rPr>
              <a:t>"Environmental taxes and productivity: Lessons from Canadian manufacturing" (Yamazaki, 2022)</a:t>
            </a:r>
            <a:endParaRPr lang="en-US" sz="1000">
              <a:latin typeface="Arial Nova Light"/>
              <a:cs typeface="Arial"/>
            </a:endParaRPr>
          </a:p>
          <a:p>
            <a:pPr>
              <a:lnSpc>
                <a:spcPct val="100000"/>
              </a:lnSpc>
              <a:spcBef>
                <a:spcPts val="0"/>
              </a:spcBef>
              <a:spcAft>
                <a:spcPts val="1200"/>
              </a:spcAft>
            </a:pPr>
            <a:r>
              <a:rPr lang="en-US" sz="1800" i="1">
                <a:latin typeface="Arial"/>
                <a:cs typeface="Arial"/>
              </a:rPr>
              <a:t>Quantitative Economics</a:t>
            </a:r>
            <a:r>
              <a:rPr lang="en-US" sz="1800">
                <a:latin typeface="Arial"/>
                <a:ea typeface="+mn-lt"/>
                <a:cs typeface="+mn-lt"/>
              </a:rPr>
              <a:t> </a:t>
            </a:r>
            <a:r>
              <a:rPr lang="en-US" sz="1800">
                <a:ea typeface="+mn-lt"/>
                <a:cs typeface="+mn-lt"/>
              </a:rPr>
              <a:t>–</a:t>
            </a:r>
            <a:r>
              <a:rPr lang="en-US" sz="1800">
                <a:latin typeface="Arial"/>
                <a:ea typeface="+mn-lt"/>
                <a:cs typeface="Arial"/>
              </a:rPr>
              <a:t> </a:t>
            </a:r>
            <a:r>
              <a:rPr lang="en-US" sz="1800">
                <a:ea typeface="+mn-lt"/>
                <a:cs typeface="+mn-lt"/>
              </a:rPr>
              <a:t>"Four decades of Canadian earnings inequality and dynamics across workers and firms" (Bowlus, Gouin-Bonenfant, Liu, Lochner and Park, 2022)</a:t>
            </a:r>
            <a:endParaRPr lang="en-US" sz="1000">
              <a:latin typeface="Arial Nova Light"/>
              <a:cs typeface="Arial"/>
            </a:endParaRPr>
          </a:p>
          <a:p>
            <a:pPr>
              <a:lnSpc>
                <a:spcPct val="100000"/>
              </a:lnSpc>
              <a:spcBef>
                <a:spcPts val="0"/>
              </a:spcBef>
              <a:spcAft>
                <a:spcPts val="1200"/>
              </a:spcAft>
            </a:pPr>
            <a:endParaRPr lang="en-US" sz="1800">
              <a:ea typeface="+mn-lt"/>
              <a:cs typeface="+mn-lt"/>
            </a:endParaRPr>
          </a:p>
        </p:txBody>
      </p:sp>
    </p:spTree>
    <p:extLst>
      <p:ext uri="{BB962C8B-B14F-4D97-AF65-F5344CB8AC3E}">
        <p14:creationId xmlns:p14="http://schemas.microsoft.com/office/powerpoint/2010/main" val="53005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106905"/>
            <a:ext cx="10515600" cy="985086"/>
          </a:xfrm>
        </p:spPr>
        <p:txBody>
          <a:bodyPr anchor="ctr">
            <a:normAutofit/>
          </a:bodyPr>
          <a:lstStyle/>
          <a:p>
            <a:pPr marL="66040" marR="0">
              <a:spcBef>
                <a:spcPts val="40"/>
              </a:spcBef>
              <a:spcAft>
                <a:spcPts val="0"/>
              </a:spcAft>
            </a:pPr>
            <a:r>
              <a:rPr lang="fr-CA" sz="3600" kern="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42288" y="2091991"/>
            <a:ext cx="10713928" cy="3783582"/>
          </a:xfrm>
        </p:spPr>
        <p:txBody>
          <a:bodyPr vert="horz" lIns="91440" tIns="45720" rIns="91440" bIns="45720" rtlCol="0" anchor="t">
            <a:normAutofit/>
          </a:bodyPr>
          <a:lstStyle/>
          <a:p>
            <a:pPr>
              <a:lnSpc>
                <a:spcPct val="110000"/>
              </a:lnSpc>
              <a:spcBef>
                <a:spcPts val="0"/>
              </a:spcBef>
            </a:pPr>
            <a:r>
              <a:rPr lang="fr-CA" sz="1800" spc="-10">
                <a:solidFill>
                  <a:schemeClr val="tx1"/>
                </a:solidFill>
                <a:ea typeface="Arial" panose="020B0604020202020204" pitchFamily="34" charset="0"/>
                <a:cs typeface="Times New Roman"/>
              </a:rPr>
              <a:t>Emplacement sur le campus :</a:t>
            </a:r>
            <a:endParaRPr lang="fr-CA" sz="180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5">
                <a:solidFill>
                  <a:schemeClr val="tx1"/>
                </a:solidFill>
                <a:highlight>
                  <a:srgbClr val="D3D3D3"/>
                </a:highlight>
                <a:ea typeface="Arial" panose="020B0604020202020204" pitchFamily="34" charset="0"/>
                <a:cs typeface="Times New Roman"/>
              </a:rPr>
              <a:t>[</a:t>
            </a:r>
            <a:r>
              <a:rPr lang="fr-CA" sz="1800" spc="-30">
                <a:solidFill>
                  <a:schemeClr val="tx1"/>
                </a:solidFill>
                <a:highlight>
                  <a:srgbClr val="D3D3D3"/>
                </a:highlight>
                <a:ea typeface="Arial" panose="020B0604020202020204" pitchFamily="34" charset="0"/>
                <a:cs typeface="Times New Roman"/>
              </a:rPr>
              <a:t>ajoutez la localisation sur votre campus</a:t>
            </a:r>
            <a:r>
              <a:rPr lang="fr-CA" sz="1800" spc="-5">
                <a:solidFill>
                  <a:schemeClr val="tx1"/>
                </a:solidFill>
                <a:highlight>
                  <a:srgbClr val="D3D3D3"/>
                </a:highlight>
                <a:ea typeface="Arial" panose="020B0604020202020204" pitchFamily="34" charset="0"/>
                <a:cs typeface="Times New Roman"/>
              </a:rPr>
              <a:t>]</a:t>
            </a:r>
            <a:endParaRPr lang="fr-CA" sz="180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0">
                <a:solidFill>
                  <a:schemeClr val="tx1"/>
                </a:solidFill>
                <a:highlight>
                  <a:srgbClr val="D3D3D3"/>
                </a:highlight>
                <a:ea typeface="Arial" panose="020B0604020202020204" pitchFamily="34" charset="0"/>
                <a:cs typeface="Times New Roman"/>
              </a:rPr>
              <a:t>[</a:t>
            </a:r>
            <a:r>
              <a:rPr lang="fr-CA" sz="1800" spc="-25">
                <a:solidFill>
                  <a:schemeClr val="tx1"/>
                </a:solidFill>
                <a:highlight>
                  <a:srgbClr val="D3D3D3"/>
                </a:highlight>
                <a:ea typeface="Arial" panose="020B0604020202020204" pitchFamily="34" charset="0"/>
                <a:cs typeface="Times New Roman"/>
              </a:rPr>
              <a:t>ajoutez au site web de votre CDR, s’il en existe un</a:t>
            </a:r>
            <a:r>
              <a:rPr lang="fr-CA" sz="1800" spc="-20">
                <a:solidFill>
                  <a:schemeClr val="tx1"/>
                </a:solidFill>
                <a:highlight>
                  <a:srgbClr val="D3D3D3"/>
                </a:highlight>
                <a:ea typeface="Arial" panose="020B0604020202020204" pitchFamily="34" charset="0"/>
                <a:cs typeface="Times New Roman"/>
              </a:rPr>
              <a:t>]</a:t>
            </a:r>
            <a:endParaRPr lang="fr-CA" sz="1800">
              <a:solidFill>
                <a:schemeClr val="tx1"/>
              </a:solidFill>
              <a:ea typeface="Arial" panose="020B0604020202020204" pitchFamily="34" charset="0"/>
              <a:cs typeface="Times New Roman"/>
            </a:endParaRPr>
          </a:p>
          <a:p>
            <a:pPr marL="342900" marR="405384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1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1800" spc="105">
                <a:solidFill>
                  <a:schemeClr val="tx1"/>
                </a:solidFill>
                <a:ea typeface="Arial" panose="020B0604020202020204" pitchFamily="34" charset="0"/>
                <a:cs typeface="Times New Roman"/>
              </a:rPr>
              <a:t> </a:t>
            </a:r>
            <a:endParaRPr lang="fr-CA" sz="1800" spc="105">
              <a:solidFill>
                <a:schemeClr val="tx1"/>
              </a:solidFill>
              <a:ea typeface="Arial" panose="020B0604020202020204" pitchFamily="34" charset="0"/>
              <a:cs typeface="Times New Roman" panose="02020603050405020304" pitchFamily="18" charset="0"/>
            </a:endParaRPr>
          </a:p>
          <a:p>
            <a:pPr marL="342900" marR="4053840" lvl="0" indent="-342900">
              <a:lnSpc>
                <a:spcPct val="110000"/>
              </a:lnSpc>
              <a:spcBef>
                <a:spcPts val="0"/>
              </a:spcBef>
              <a:buClr>
                <a:srgbClr val="63656A"/>
              </a:buClr>
              <a:buSzPts val="2000"/>
              <a:buFont typeface="Arial" panose="020B0604020202020204" pitchFamily="34" charset="0"/>
              <a:buChar char="•"/>
              <a:tabLst>
                <a:tab pos="294640" algn="l"/>
              </a:tabLst>
            </a:pPr>
            <a:endParaRPr lang="fr-CA" sz="1800" spc="105">
              <a:solidFill>
                <a:schemeClr val="bg2">
                  <a:lumMod val="25000"/>
                </a:schemeClr>
              </a:solidFill>
              <a:ea typeface="Arial" panose="020B0604020202020204" pitchFamily="34" charset="0"/>
              <a:cs typeface="Times New Roman" panose="02020603050405020304" pitchFamily="18" charset="0"/>
            </a:endParaRPr>
          </a:p>
          <a:p>
            <a:pPr marL="342900" marR="4053840" indent="-342900">
              <a:lnSpc>
                <a:spcPct val="110000"/>
              </a:lnSpc>
              <a:spcBef>
                <a:spcPts val="0"/>
              </a:spcBef>
              <a:buClr>
                <a:srgbClr val="63656A"/>
              </a:buClr>
              <a:buSzPts val="2000"/>
              <a:tabLst>
                <a:tab pos="0" algn="l"/>
              </a:tabLst>
            </a:pPr>
            <a:r>
              <a:rPr lang="fr-CA" sz="1800" spc="-20">
                <a:solidFill>
                  <a:schemeClr val="bg2">
                    <a:lumMod val="25000"/>
                  </a:schemeClr>
                </a:solidFill>
                <a:ea typeface="Arial" panose="020B0604020202020204" pitchFamily="34" charset="0"/>
                <a:cs typeface="Times New Roman"/>
              </a:rPr>
              <a:t>	</a:t>
            </a:r>
            <a:r>
              <a:rPr lang="fr-CA" sz="1800" spc="-20">
                <a:solidFill>
                  <a:schemeClr val="tx1"/>
                </a:solidFill>
                <a:ea typeface="Arial" panose="020B0604020202020204" pitchFamily="34" charset="0"/>
                <a:cs typeface="Times New Roman"/>
              </a:rPr>
              <a:t>Comment</a:t>
            </a:r>
            <a:r>
              <a:rPr lang="fr-CA" sz="1800" spc="-20">
                <a:solidFill>
                  <a:schemeClr val="bg2">
                    <a:lumMod val="25000"/>
                  </a:schemeClr>
                </a:solidFill>
                <a:ea typeface="Arial" panose="020B0604020202020204" pitchFamily="34" charset="0"/>
                <a:cs typeface="Times New Roman"/>
              </a:rPr>
              <a:t> </a:t>
            </a:r>
            <a:r>
              <a:rPr lang="fr-CA" sz="1800" spc="-5">
                <a:solidFill>
                  <a:schemeClr val="bg2">
                    <a:lumMod val="25000"/>
                  </a:schemeClr>
                </a:solidFill>
                <a:uFill>
                  <a:solidFill>
                    <a:srgbClr val="48A1FA"/>
                  </a:solidFill>
                </a:uFill>
                <a:ea typeface="Arial" panose="020B0604020202020204" pitchFamily="34" charset="0"/>
                <a:cs typeface="Times New Roman"/>
                <a:hlinkClick r:id="rId2"/>
              </a:rPr>
              <a:t>accéder aux microdonnées</a:t>
            </a:r>
            <a:r>
              <a:rPr lang="fr-CA" sz="1800" spc="-10">
                <a:solidFill>
                  <a:schemeClr val="bg2">
                    <a:lumMod val="25000"/>
                  </a:schemeClr>
                </a:solidFill>
                <a:ea typeface="Arial" panose="020B0604020202020204" pitchFamily="34" charset="0"/>
                <a:cs typeface="Times New Roman"/>
                <a:hlinkClick r:id="rId2"/>
              </a:rPr>
              <a:t> de Statistique Canada dans les CDR:</a:t>
            </a:r>
            <a:r>
              <a:rPr lang="fr-CA" sz="1800" spc="-10">
                <a:solidFill>
                  <a:schemeClr val="bg2">
                    <a:lumMod val="25000"/>
                  </a:schemeClr>
                </a:solidFill>
                <a:ea typeface="Arial" panose="020B0604020202020204" pitchFamily="34" charset="0"/>
                <a:cs typeface="Times New Roman"/>
              </a:rPr>
              <a:t> </a:t>
            </a:r>
          </a:p>
          <a:p>
            <a:pPr marL="342900" lvl="0" indent="-342900">
              <a:lnSpc>
                <a:spcPct val="110000"/>
              </a:lnSpc>
              <a:spcBef>
                <a:spcPts val="0"/>
              </a:spcBef>
              <a:buSzPts val="2000"/>
              <a:buFont typeface="+mj-lt"/>
              <a:buAutoNum type="arabicPeriod"/>
              <a:tabLst>
                <a:tab pos="523240" algn="l"/>
              </a:tabLst>
            </a:pPr>
            <a:r>
              <a:rPr lang="fr-CA" sz="1800" spc="-15">
                <a:solidFill>
                  <a:schemeClr val="tx1"/>
                </a:solidFill>
                <a:ea typeface="Arial" panose="020B0604020202020204" pitchFamily="34" charset="0"/>
                <a:cs typeface="Times New Roman"/>
              </a:rPr>
              <a:t>Assurez-vous que votre projet requiert des microdonnées</a:t>
            </a:r>
            <a:endParaRPr lang="fr-CA" sz="1800">
              <a:solidFill>
                <a:schemeClr val="tx1"/>
              </a:solidFill>
              <a:ea typeface="Arial" panose="020B0604020202020204" pitchFamily="34" charset="0"/>
              <a:cs typeface="Times New Roman"/>
            </a:endParaRPr>
          </a:p>
          <a:p>
            <a:pPr marL="342900" lvl="0" indent="-342900">
              <a:lnSpc>
                <a:spcPct val="110000"/>
              </a:lnSpc>
              <a:spcBef>
                <a:spcPts val="0"/>
              </a:spcBef>
              <a:buSzPts val="2000"/>
              <a:buFont typeface="+mj-lt"/>
              <a:buAutoNum type="arabicPeriod"/>
              <a:tabLst>
                <a:tab pos="523240" algn="l"/>
              </a:tabLst>
            </a:pPr>
            <a:r>
              <a:rPr lang="fr-CA" sz="1800" spc="-15">
                <a:solidFill>
                  <a:schemeClr val="tx1"/>
                </a:solidFill>
                <a:ea typeface="Arial" panose="020B0604020202020204" pitchFamily="34" charset="0"/>
                <a:cs typeface="Times New Roman"/>
              </a:rPr>
              <a:t>Rédigez une proposition de projet</a:t>
            </a:r>
            <a:endParaRPr lang="fr-CA" sz="1800">
              <a:solidFill>
                <a:schemeClr val="tx1"/>
              </a:solidFill>
              <a:ea typeface="Arial" panose="020B0604020202020204" pitchFamily="34" charset="0"/>
              <a:cs typeface="Times New Roman"/>
            </a:endParaRPr>
          </a:p>
          <a:p>
            <a:pPr marL="342900" lvl="0" indent="-342900">
              <a:lnSpc>
                <a:spcPct val="110000"/>
              </a:lnSpc>
              <a:spcBef>
                <a:spcPts val="0"/>
              </a:spcBef>
              <a:buSzPts val="2000"/>
              <a:buFont typeface="+mj-lt"/>
              <a:buAutoNum type="arabicPeriod"/>
              <a:tabLst>
                <a:tab pos="523240" algn="l"/>
                <a:tab pos="2926080" algn="l"/>
              </a:tabLst>
            </a:pPr>
            <a:r>
              <a:rPr lang="fr-CA" sz="1800" spc="-15">
                <a:solidFill>
                  <a:schemeClr val="tx1"/>
                </a:solidFill>
                <a:ea typeface="Arial" panose="020B0604020202020204" pitchFamily="34" charset="0"/>
                <a:cs typeface="Times New Roman"/>
              </a:rPr>
              <a:t>Sollicitez une lettre de votre superviseur</a:t>
            </a:r>
            <a:endParaRPr lang="fr-CA" sz="1800">
              <a:solidFill>
                <a:schemeClr val="tx1"/>
              </a:solidFill>
              <a:ea typeface="Arial" panose="020B0604020202020204" pitchFamily="34" charset="0"/>
              <a:cs typeface="Times New Roman"/>
            </a:endParaRPr>
          </a:p>
          <a:p>
            <a:pPr marL="342900" indent="-342900">
              <a:lnSpc>
                <a:spcPct val="110000"/>
              </a:lnSpc>
              <a:spcBef>
                <a:spcPts val="0"/>
              </a:spcBef>
              <a:buSzPts val="2000"/>
              <a:buFont typeface="+mj-lt"/>
              <a:buAutoNum type="arabicPeriod"/>
              <a:tabLst>
                <a:tab pos="523240" algn="l"/>
              </a:tabLst>
            </a:pPr>
            <a:r>
              <a:rPr lang="fr-CA" sz="1800" spc="-10">
                <a:solidFill>
                  <a:schemeClr val="tx1"/>
                </a:solidFill>
                <a:ea typeface="Arial" panose="020B0604020202020204" pitchFamily="34" charset="0"/>
                <a:cs typeface="Times New Roman"/>
              </a:rPr>
              <a:t>Téléversez vos documents sur le </a:t>
            </a:r>
            <a:r>
              <a:rPr lang="fr-CA" sz="1800" spc="-10">
                <a:solidFill>
                  <a:schemeClr val="tx1"/>
                </a:solidFill>
                <a:ea typeface="Arial" panose="020B0604020202020204" pitchFamily="34" charset="0"/>
                <a:cs typeface="Times New Roman"/>
                <a:hlinkClick r:id="rId3"/>
              </a:rPr>
              <a:t>Portail d’accès aux microdonnées</a:t>
            </a:r>
            <a:r>
              <a:rPr lang="en-US" sz="1800">
                <a:solidFill>
                  <a:schemeClr val="tx1"/>
                </a:solidFill>
                <a:ea typeface="Arial" panose="020B0604020202020204" pitchFamily="34" charset="0"/>
                <a:cs typeface="Times New Roman"/>
              </a:rPr>
              <a:t> </a:t>
            </a:r>
          </a:p>
          <a:p>
            <a:endParaRPr lang="en-US" sz="160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a:t>En savoir plus sur le RCCDR</a:t>
            </a:r>
            <a:endParaRPr lang="en-CA" sz="360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342900" indent="-342900">
              <a:spcBef>
                <a:spcPts val="1055"/>
              </a:spcBef>
              <a:buClr>
                <a:srgbClr val="63656A"/>
              </a:buClr>
              <a:buSzPts val="2000"/>
              <a:tabLst>
                <a:tab pos="294640" algn="l"/>
              </a:tabLst>
            </a:pPr>
            <a:r>
              <a:rPr lang="en-US" sz="1800" spc="-20" dirty="0">
                <a:ea typeface="Arial" panose="020B0604020202020204" pitchFamily="34" charset="0"/>
                <a:cs typeface="Times New Roman"/>
              </a:rPr>
              <a:t>Cons</a:t>
            </a:r>
            <a:r>
              <a:rPr lang="fr-FR" sz="1800" spc="-20" dirty="0">
                <a:ea typeface="Arial" panose="020B0604020202020204" pitchFamily="34" charset="0"/>
                <a:cs typeface="Times New Roman"/>
              </a:rPr>
              <a:t>ultez le </a:t>
            </a:r>
            <a:r>
              <a:rPr lang="fr-FR" sz="1800" spc="-335" dirty="0">
                <a:ea typeface="Arial" panose="020B0604020202020204" pitchFamily="34" charset="0"/>
                <a:cs typeface="Times New Roman"/>
              </a:rPr>
              <a:t> </a:t>
            </a:r>
            <a:r>
              <a:rPr lang="fr-FR" sz="1800" u="heavy" spc="-20" dirty="0">
                <a:uFill>
                  <a:solidFill>
                    <a:srgbClr val="48A1FA"/>
                  </a:solidFill>
                </a:uFill>
                <a:ea typeface="Arial" panose="020B0604020202020204" pitchFamily="34" charset="0"/>
                <a:cs typeface="Times New Roman"/>
                <a:hlinkClick r:id="rId2"/>
              </a:rPr>
              <a:t>site web</a:t>
            </a:r>
            <a:r>
              <a:rPr lang="fr-FR" sz="1800" spc="-10" dirty="0">
                <a:ea typeface="Arial" panose="020B0604020202020204" pitchFamily="34" charset="0"/>
                <a:cs typeface="Times New Roman"/>
              </a:rPr>
              <a:t> du RCCDR</a:t>
            </a:r>
          </a:p>
          <a:p>
            <a:pPr marL="342900" marR="0" lvl="0" indent="-342900">
              <a:spcBef>
                <a:spcPts val="1055"/>
              </a:spcBef>
              <a:spcAft>
                <a:spcPts val="0"/>
              </a:spcAft>
              <a:buClr>
                <a:srgbClr val="63656A"/>
              </a:buClr>
              <a:buSzPts val="2000"/>
              <a:buFont typeface="Arial" panose="020B0604020202020204" pitchFamily="34" charset="0"/>
              <a:buChar char="•"/>
              <a:tabLst>
                <a:tab pos="294640" algn="l"/>
              </a:tabLst>
            </a:pPr>
            <a:r>
              <a:rPr lang="fr-FR" sz="1800" spc="-10">
                <a:ea typeface="Arial" panose="020B0604020202020204" pitchFamily="34" charset="0"/>
                <a:cs typeface="Times New Roman"/>
              </a:rPr>
              <a:t>Inscrivez-vous à la </a:t>
            </a:r>
            <a:r>
              <a:rPr lang="fr-FR" sz="1800" u="heavy" spc="-15" dirty="0">
                <a:uFill>
                  <a:solidFill>
                    <a:srgbClr val="48A1FA"/>
                  </a:solidFill>
                </a:uFill>
                <a:ea typeface="Arial" panose="020B0604020202020204" pitchFamily="34" charset="0"/>
                <a:cs typeface="Times New Roman"/>
                <a:hlinkClick r:id="rId3"/>
              </a:rPr>
              <a:t>newsle</a:t>
            </a:r>
            <a:r>
              <a:rPr lang="fr-FR" sz="1800" u="heavy" spc="-10" dirty="0">
                <a:uFill>
                  <a:solidFill>
                    <a:srgbClr val="48A1FA"/>
                  </a:solidFill>
                </a:uFill>
                <a:ea typeface="Arial" panose="020B0604020202020204" pitchFamily="34" charset="0"/>
                <a:cs typeface="Times New Roman"/>
                <a:hlinkClick r:id="rId3"/>
              </a:rPr>
              <a:t>tt</a:t>
            </a:r>
            <a:r>
              <a:rPr lang="fr-FR" sz="1800" u="heavy" spc="-15" dirty="0">
                <a:uFill>
                  <a:solidFill>
                    <a:srgbClr val="48A1FA"/>
                  </a:solidFill>
                </a:uFill>
                <a:ea typeface="Arial" panose="020B0604020202020204" pitchFamily="34" charset="0"/>
                <a:cs typeface="Times New Roman"/>
                <a:hlinkClick r:id="rId3"/>
              </a:rPr>
              <a:t>er du RCCDR</a:t>
            </a:r>
            <a:endParaRPr lang="fr-FR" sz="1800" dirty="0">
              <a:ea typeface="Arial" panose="020B0604020202020204" pitchFamily="34" charset="0"/>
              <a:cs typeface="Times New Roman"/>
            </a:endParaRPr>
          </a:p>
          <a:p>
            <a:pPr marL="342900" indent="-342900">
              <a:spcBef>
                <a:spcPts val="1095"/>
              </a:spcBef>
              <a:buClr>
                <a:srgbClr val="63656A"/>
              </a:buClr>
              <a:buSzPts val="2000"/>
              <a:tabLst>
                <a:tab pos="294640" algn="l"/>
              </a:tabLst>
            </a:pPr>
            <a:r>
              <a:rPr lang="fr-FR" sz="1800" spc="-10" dirty="0">
                <a:ea typeface="Arial" panose="020B0604020202020204" pitchFamily="34" charset="0"/>
                <a:cs typeface="Times New Roman"/>
              </a:rPr>
              <a:t>Par</a:t>
            </a:r>
            <a:r>
              <a:rPr lang="fr-FR" sz="1800" spc="-5" dirty="0">
                <a:ea typeface="Arial" panose="020B0604020202020204" pitchFamily="34" charset="0"/>
                <a:cs typeface="Times New Roman"/>
              </a:rPr>
              <a:t>tic</a:t>
            </a:r>
            <a:r>
              <a:rPr lang="fr-FR" sz="1800" spc="-10" dirty="0">
                <a:ea typeface="Arial" panose="020B0604020202020204" pitchFamily="34" charset="0"/>
                <a:cs typeface="Times New Roman"/>
              </a:rPr>
              <a:t>ipez dans les </a:t>
            </a:r>
            <a:r>
              <a:rPr lang="fr-FR" sz="1800" dirty="0">
                <a:cs typeface="Times New Roman"/>
                <a:hlinkClick r:id="rId4"/>
              </a:rPr>
              <a:t>événements du RCCDR</a:t>
            </a:r>
            <a:endParaRPr lang="fr-FR" sz="1800" dirty="0">
              <a:cs typeface="Times New Roman"/>
            </a:endParaRPr>
          </a:p>
          <a:p>
            <a:pPr marL="342900" marR="0" lvl="0" indent="-342900">
              <a:spcBef>
                <a:spcPts val="1095"/>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Recherchez parmi </a:t>
            </a:r>
            <a:r>
              <a:rPr lang="fr-FR" sz="1800" dirty="0">
                <a:ea typeface="Arial" panose="020B0604020202020204" pitchFamily="34" charset="0"/>
                <a:cs typeface="Times New Roman"/>
                <a:hlinkClick r:id="rId5"/>
              </a:rPr>
              <a:t>les publications et rapports</a:t>
            </a:r>
            <a:r>
              <a:rPr lang="fr-FR" sz="1800" dirty="0">
                <a:ea typeface="Arial" panose="020B0604020202020204" pitchFamily="34" charset="0"/>
                <a:cs typeface="Times New Roman"/>
              </a:rPr>
              <a:t> pour connaître le travail des plus de 2 000 chercheurs de la communauté du RCCDR</a:t>
            </a:r>
          </a:p>
          <a:p>
            <a:pPr marL="342900" marR="0" lvl="0" indent="-342900">
              <a:spcBef>
                <a:spcPts val="1010"/>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Apprenez-en davantage sur le </a:t>
            </a:r>
            <a:r>
              <a:rPr lang="fr-FR" sz="1800" dirty="0">
                <a:ea typeface="Arial" panose="020B0604020202020204" pitchFamily="34" charset="0"/>
                <a:cs typeface="Times New Roman"/>
                <a:hlinkClick r:id="rId6"/>
              </a:rPr>
              <a:t>continuum d’accès aux données</a:t>
            </a:r>
            <a:r>
              <a:rPr lang="fr-FR" sz="1800" dirty="0"/>
              <a:t> (y compris </a:t>
            </a:r>
            <a:r>
              <a:rPr lang="fr-FR" sz="1800" dirty="0">
                <a:hlinkClick r:id="rId7"/>
              </a:rPr>
              <a:t>Initiative de démocratisation des données</a:t>
            </a:r>
            <a:r>
              <a:rPr lang="fr-FR" sz="1800" dirty="0"/>
              <a:t>, </a:t>
            </a:r>
            <a:r>
              <a:rPr lang="fr-FR" sz="1800" dirty="0">
                <a:hlinkClick r:id="rId6"/>
              </a:rPr>
              <a:t>Système d'accès à distance en temps réel</a:t>
            </a:r>
            <a:r>
              <a:rPr lang="fr-FR" sz="1800" dirty="0"/>
              <a:t> et </a:t>
            </a:r>
            <a:r>
              <a:rPr lang="fr-FR" sz="1800" dirty="0">
                <a:hlinkClick r:id="rId8"/>
              </a:rPr>
              <a:t>Collection de fichiers de microdonnées à grande diffusion</a:t>
            </a:r>
            <a:r>
              <a:rPr lang="fr-FR" sz="1800" dirty="0"/>
              <a:t>)</a:t>
            </a:r>
            <a:r>
              <a:rPr lang="fr-FR" sz="1800" dirty="0">
                <a:ea typeface="Arial" panose="020B0604020202020204" pitchFamily="34" charset="0"/>
                <a:cs typeface="Times New Roman"/>
              </a:rPr>
              <a:t> et sur </a:t>
            </a:r>
            <a:r>
              <a:rPr lang="fr-FR" sz="1800" dirty="0">
                <a:ea typeface="Arial" panose="020B0604020202020204" pitchFamily="34" charset="0"/>
                <a:cs typeface="Times New Roman"/>
                <a:hlinkClick r:id="rId9"/>
              </a:rPr>
              <a:t>Statistique Canada</a:t>
            </a:r>
            <a:endParaRPr lang="fr-FR" sz="1800" dirty="0">
              <a:ea typeface="Arial" panose="020B0604020202020204" pitchFamily="34" charset="0"/>
              <a:cs typeface="Times New Roman"/>
            </a:endParaRPr>
          </a:p>
          <a:p>
            <a:pPr marL="0" indent="0">
              <a:buNone/>
            </a:pPr>
            <a:endParaRPr lang="fr-FR"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3144031-53D7-4B08-8B72-8FB729F17ADC}">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RCCDR 101 – Économie </vt:lpstr>
      <vt:lpstr>PowerPoint Presentation</vt:lpstr>
      <vt:lpstr>PowerPoint Presentation</vt:lpstr>
      <vt:lpstr>Exemples de fichiers de données disponibles par le biais du RCCDR</vt:lpstr>
      <vt:lpstr>Recherche économique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revision>49</cp:revision>
  <dcterms:created xsi:type="dcterms:W3CDTF">2020-03-19T14:29:22Z</dcterms:created>
  <dcterms:modified xsi:type="dcterms:W3CDTF">2023-10-13T19:44:32Z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Signature">
    <vt:bool>false</vt:bool>
  </property>
  <property fmtid="{D5CDD505-2E9C-101B-9397-08002B2CF9AE}" pid="9" name="xd_ProgID">
    <vt:lpwstr/>
  </property>
  <property fmtid="{D5CDD505-2E9C-101B-9397-08002B2CF9AE}" pid="10" name="TemplateUrl">
    <vt:lpwstr/>
  </property>
</Properties>
</file>