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65" r:id="rId6"/>
    <p:sldId id="264" r:id="rId7"/>
    <p:sldId id="258" r:id="rId8"/>
    <p:sldId id="259" r:id="rId9"/>
    <p:sldId id="262" r:id="rId10"/>
    <p:sldId id="260"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DAAF205-0B38-88D4-F037-209D0C61A4E2}" name="Grant Gibson" initials="GG" userId="S::grant.gibson@crdcn.ca::986fbb49-9b20-40cb-b792-7e1154e60928" providerId="AD"/>
  <p188:author id="{B18D9CCB-3640-DDEF-21D6-DFC8BE26684E}" name="Jeglic, Shelley - HSD/DSS" initials="JS-H" userId="Jeglic, Shelley - HSD/DSS" providerId="None"/>
  <p188:author id="{70BC72DC-C22E-D5CB-0402-FA15F3A63B13}" name="Renuka Jacquette" initials="RJ" userId="S::renuka.jacquette@crdcn.ca::8ae8842e-7be8-4223-9af0-8583b6b20f1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8732C2-5F4F-1446-4BD9-9D1EF769CF96}" v="3" dt="2023-10-06T17:42:58.343"/>
    <p1510:client id="{13EBE26F-9F1A-9A64-5C50-279277CE77B8}" v="13" dt="2023-10-13T12:42:58.286"/>
    <p1510:client id="{39C54853-6EB3-146F-5939-DF1E27BE8740}" v="20" dt="2023-10-13T13:24:41.179"/>
    <p1510:client id="{5C22361D-2804-F863-1BFB-C193C864F80C}" v="2" dt="2023-10-13T18:37:25.486"/>
    <p1510:client id="{5D5238B5-5EBB-5C67-3964-C047CF0064F4}" v="7" dt="2023-10-06T15:13:58.434"/>
    <p1510:client id="{6854AF23-006B-44F0-8691-E344AAF03474}" v="3" dt="2023-06-28T13:26:08.669"/>
    <p1510:client id="{A641E2EA-B484-0DBD-5AF4-4BAAAD77E515}" v="68" dt="2023-10-13T18:04:55.764"/>
    <p1510:client id="{AC284205-5B95-C11D-64B3-0282596A34AE}" v="2" dt="2023-10-13T13:16:38.414"/>
    <p1510:client id="{B22AC3BE-0FA7-0A77-B437-1821F1A89C3C}" v="2" dt="2023-10-13T17:11:22.017"/>
    <p1510:client id="{B4F666EB-9B4C-E39A-CC02-171A6AD14023}" v="98" dt="2023-10-06T14:51:11.140"/>
    <p1510:client id="{B7BC43F1-5198-8F88-7D2F-00AC082FA535}" v="10" dt="2023-10-13T18:29:44.718"/>
    <p1510:client id="{D70CBD7B-0BC3-BC54-701C-494FF9ED9ACE}" v="55" dt="2023-10-06T17:40:38.0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5F059F-1278-410B-8AB7-CD65E07F1BAD}" type="datetimeFigureOut">
              <a:rPr lang="en-CA" smtClean="0"/>
              <a:t>2023-10-13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4075CE-1918-4D3E-BE83-B91623FC84FF}" type="slidenum">
              <a:rPr lang="en-CA" smtClean="0"/>
              <a:t>‹#›</a:t>
            </a:fld>
            <a:endParaRPr lang="en-CA"/>
          </a:p>
        </p:txBody>
      </p:sp>
    </p:spTree>
    <p:extLst>
      <p:ext uri="{BB962C8B-B14F-4D97-AF65-F5344CB8AC3E}">
        <p14:creationId xmlns:p14="http://schemas.microsoft.com/office/powerpoint/2010/main" val="100784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944075CE-1918-4D3E-BE83-B91623FC84FF}" type="slidenum">
              <a:rPr lang="en-CA" smtClean="0"/>
              <a:t>5</a:t>
            </a:fld>
            <a:endParaRPr lang="en-CA"/>
          </a:p>
        </p:txBody>
      </p:sp>
    </p:spTree>
    <p:extLst>
      <p:ext uri="{BB962C8B-B14F-4D97-AF65-F5344CB8AC3E}">
        <p14:creationId xmlns:p14="http://schemas.microsoft.com/office/powerpoint/2010/main" val="1153693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CE62-7654-4FA9-92DF-193222C40A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A653328-5636-4F0A-8441-7ACFB843D2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0AEBD94-1EE2-4454-957A-4C36A36527A8}"/>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3E2D8289-6461-4BA0-9B1F-C5C1C58A7DC0}"/>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51267679-386C-4B2E-897D-71838D3D1787}"/>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49330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5077-EF1A-49E2-9D8D-86529E7C425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6231155-B833-4369-AE8C-04474791CD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08FDD54-2DE7-48A4-89DB-BBF4AF845F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009AC975-601F-48A4-8E84-CC3FF18E9984}"/>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8F33274B-892C-447F-A95E-C9791C12648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359192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44AC4-6C74-4717-B34A-621F71FD144D}"/>
              </a:ext>
            </a:extLst>
          </p:cNvPr>
          <p:cNvSpPr>
            <a:spLocks noGrp="1"/>
          </p:cNvSpPr>
          <p:nvPr>
            <p:ph type="title"/>
          </p:nvPr>
        </p:nvSpPr>
        <p:spPr>
          <a:xfrm>
            <a:off x="831850" y="1106905"/>
            <a:ext cx="10515600" cy="985086"/>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B65A3E0-C3F7-4562-8B7B-3510980E2890}"/>
              </a:ext>
            </a:extLst>
          </p:cNvPr>
          <p:cNvSpPr>
            <a:spLocks noGrp="1"/>
          </p:cNvSpPr>
          <p:nvPr>
            <p:ph type="body" idx="1"/>
          </p:nvPr>
        </p:nvSpPr>
        <p:spPr>
          <a:xfrm>
            <a:off x="831850" y="209199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A25E8C-E350-4E58-BF07-6B2DE54AA32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7AF44346-2CEC-4AB0-8EEA-91B09DBB5FB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3584B917-B538-4C76-979B-12B6F915246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35625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1227F-4BFE-409A-AD58-9EA971BB141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F483B76-CF75-4B7F-B162-B091BAF8B4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04AEA79-B6E2-4346-B1C8-79B27EF12F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8C064EF-7CB3-4CF0-BCFE-CC3F5D94EAED}"/>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143CB702-8805-4EEC-991A-3DAFE562740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1E5F35-B22B-4EAF-915D-199E3FDE9992}"/>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86466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771B-8CE4-4051-B9EE-51F0A1C9D4E2}"/>
              </a:ext>
            </a:extLst>
          </p:cNvPr>
          <p:cNvSpPr>
            <a:spLocks noGrp="1"/>
          </p:cNvSpPr>
          <p:nvPr>
            <p:ph type="title"/>
          </p:nvPr>
        </p:nvSpPr>
        <p:spPr>
          <a:xfrm>
            <a:off x="839788" y="1018674"/>
            <a:ext cx="10515600" cy="672014"/>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5825E40-0F6C-43E5-AB88-5377579F27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D0C5F-FE79-4417-8F74-AD961B71E2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6D924E8-5ADE-43EB-8156-C4906FB729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C4BD93-7C02-4848-9CF9-76B51EC4F5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496F153-7944-47CF-A8CC-A8ACE97903C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8" name="Footer Placeholder 7">
            <a:extLst>
              <a:ext uri="{FF2B5EF4-FFF2-40B4-BE49-F238E27FC236}">
                <a16:creationId xmlns:a16="http://schemas.microsoft.com/office/drawing/2014/main" id="{68066F71-C986-4DF9-84FA-77E8FBBCCAEC}"/>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9" name="Slide Number Placeholder 8">
            <a:extLst>
              <a:ext uri="{FF2B5EF4-FFF2-40B4-BE49-F238E27FC236}">
                <a16:creationId xmlns:a16="http://schemas.microsoft.com/office/drawing/2014/main" id="{A9D7844D-B867-49BC-868D-E4D396B5B5E4}"/>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71792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E88D2-9270-41AF-A3CC-CD22109A86F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0EF6A8A-447D-4CB2-9157-9B119EF917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4" name="Footer Placeholder 3">
            <a:extLst>
              <a:ext uri="{FF2B5EF4-FFF2-40B4-BE49-F238E27FC236}">
                <a16:creationId xmlns:a16="http://schemas.microsoft.com/office/drawing/2014/main" id="{59408110-DADE-4212-819F-DF2091C388A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5" name="Slide Number Placeholder 4">
            <a:extLst>
              <a:ext uri="{FF2B5EF4-FFF2-40B4-BE49-F238E27FC236}">
                <a16:creationId xmlns:a16="http://schemas.microsoft.com/office/drawing/2014/main" id="{A0E5D60B-0F02-4BB1-BD08-6D70238234FF}"/>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14588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DD11A7-7C73-4B21-83D1-BBC267EB71B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3" name="Footer Placeholder 2">
            <a:extLst>
              <a:ext uri="{FF2B5EF4-FFF2-40B4-BE49-F238E27FC236}">
                <a16:creationId xmlns:a16="http://schemas.microsoft.com/office/drawing/2014/main" id="{91DE8E9C-8C3B-4080-81A2-D317123F0CC8}"/>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4" name="Slide Number Placeholder 3">
            <a:extLst>
              <a:ext uri="{FF2B5EF4-FFF2-40B4-BE49-F238E27FC236}">
                <a16:creationId xmlns:a16="http://schemas.microsoft.com/office/drawing/2014/main" id="{9A7CCE25-F2DE-4547-8CBA-8D164A657F29}"/>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95954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8366-A0F8-4C97-B9D0-BBBE29E85D41}"/>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24D7DD2-4C4D-492C-A21B-C3A4C11245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C7C0719-CE2B-4C39-AC4A-2E70FCF5C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44A76B-4C72-4894-8BD3-5DC5334297A4}"/>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453CBA1D-B5AE-45CE-8C62-708E18ED1D5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9C936D7E-2629-48B6-B98A-4C610119FEFE}"/>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94046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856DD-85F7-40BF-AD6A-8CC45FA3EAF7}"/>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4A83E46-FDC5-4F10-B724-AADFABB78E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0CC63C5-C2ED-4F9A-B51E-5952CAC8F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2DEEC-BCC4-41DD-BD90-3938B822B24C}"/>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C1563AB1-9A4A-40F3-AFB2-7E9BC01B98CB}"/>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C396D1-9308-4BD5-B554-054D4C13EA45}"/>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52810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1916A9D-04F5-4BCC-BF3D-E7302456F46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2"/>
            <a:ext cx="12192001" cy="6858000"/>
          </a:xfrm>
          <a:prstGeom prst="rect">
            <a:avLst/>
          </a:prstGeom>
        </p:spPr>
      </p:pic>
      <p:sp>
        <p:nvSpPr>
          <p:cNvPr id="2" name="Title Placeholder 1">
            <a:extLst>
              <a:ext uri="{FF2B5EF4-FFF2-40B4-BE49-F238E27FC236}">
                <a16:creationId xmlns:a16="http://schemas.microsoft.com/office/drawing/2014/main" id="{1084DCFD-5C2F-4F08-B2DD-3B3B6505989A}"/>
              </a:ext>
            </a:extLst>
          </p:cNvPr>
          <p:cNvSpPr>
            <a:spLocks noGrp="1"/>
          </p:cNvSpPr>
          <p:nvPr>
            <p:ph type="title"/>
          </p:nvPr>
        </p:nvSpPr>
        <p:spPr>
          <a:xfrm>
            <a:off x="838200" y="994611"/>
            <a:ext cx="10515600" cy="696077"/>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837F56A-5D87-4344-803A-18CC69A07903}"/>
              </a:ext>
            </a:extLst>
          </p:cNvPr>
          <p:cNvSpPr>
            <a:spLocks noGrp="1"/>
          </p:cNvSpPr>
          <p:nvPr>
            <p:ph type="body" idx="1"/>
          </p:nvPr>
        </p:nvSpPr>
        <p:spPr>
          <a:xfrm>
            <a:off x="838200" y="1825625"/>
            <a:ext cx="10515600" cy="36768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680167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rdcn.ca/about/research-data-centres/" TargetMode="External"/><Relationship Id="rId2" Type="http://schemas.openxmlformats.org/officeDocument/2006/relationships/hyperlink" Target="https://crdcn.ca/about/about-crdcn/" TargetMode="External"/><Relationship Id="rId1" Type="http://schemas.openxmlformats.org/officeDocument/2006/relationships/slideLayout" Target="../slideLayouts/slideLayout2.xml"/><Relationship Id="rId4" Type="http://schemas.openxmlformats.org/officeDocument/2006/relationships/hyperlink" Target="https://crdcn.ca/initiatives/events-and-resource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rdcn.ca/about/research-data-centres/" TargetMode="External"/><Relationship Id="rId2" Type="http://schemas.openxmlformats.org/officeDocument/2006/relationships/hyperlink" Target="https://crdcn.ca/about/about-crdcn/" TargetMode="External"/><Relationship Id="rId1" Type="http://schemas.openxmlformats.org/officeDocument/2006/relationships/slideLayout" Target="../slideLayouts/slideLayout2.xml"/><Relationship Id="rId4" Type="http://schemas.openxmlformats.org/officeDocument/2006/relationships/hyperlink" Target="https://crdcn.ca/initiatives/events-and-resource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rdcn.ca/publications-data/dat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tatcan.gc.ca/en/microdata/data-centres/access" TargetMode="External"/><Relationship Id="rId2" Type="http://schemas.openxmlformats.org/officeDocument/2006/relationships/hyperlink" Target="https://crdcn.ca/publications-data/access-crdcn-dat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statcan.gc.ca/en/microdata/rtra" TargetMode="External"/><Relationship Id="rId3" Type="http://schemas.openxmlformats.org/officeDocument/2006/relationships/hyperlink" Target="https://rdc-cdr.us4.list-manage.com/subscribe?u=c3b811df1cf083f6ae6fb612b&amp;id=a2242743bd" TargetMode="External"/><Relationship Id="rId7" Type="http://schemas.openxmlformats.org/officeDocument/2006/relationships/hyperlink" Target="https://www.statcan.gc.ca/en/microdata/dli" TargetMode="External"/><Relationship Id="rId2" Type="http://schemas.openxmlformats.org/officeDocument/2006/relationships/hyperlink" Target="https://crdcn.ca/" TargetMode="External"/><Relationship Id="rId1" Type="http://schemas.openxmlformats.org/officeDocument/2006/relationships/slideLayout" Target="../slideLayouts/slideLayout2.xml"/><Relationship Id="rId6" Type="http://schemas.openxmlformats.org/officeDocument/2006/relationships/hyperlink" Target="https://www.statcan.gc.ca/en/microdata" TargetMode="External"/><Relationship Id="rId5" Type="http://schemas.openxmlformats.org/officeDocument/2006/relationships/hyperlink" Target="https://crdcn.ca/publications/" TargetMode="External"/><Relationship Id="rId10" Type="http://schemas.openxmlformats.org/officeDocument/2006/relationships/hyperlink" Target="https://www.statcan.gc.ca/en/start" TargetMode="External"/><Relationship Id="rId4" Type="http://schemas.openxmlformats.org/officeDocument/2006/relationships/hyperlink" Target="https://crdcn.ca/programs/training/" TargetMode="External"/><Relationship Id="rId9" Type="http://schemas.openxmlformats.org/officeDocument/2006/relationships/hyperlink" Target="https://www.statcan.gc.ca/en/microdata/pum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CE22C-2DCA-45B6-BC10-EB7ADEE68658}"/>
              </a:ext>
            </a:extLst>
          </p:cNvPr>
          <p:cNvSpPr>
            <a:spLocks noGrp="1"/>
          </p:cNvSpPr>
          <p:nvPr>
            <p:ph type="ctrTitle"/>
          </p:nvPr>
        </p:nvSpPr>
        <p:spPr/>
        <p:txBody>
          <a:bodyPr>
            <a:normAutofit/>
          </a:bodyPr>
          <a:lstStyle/>
          <a:p>
            <a:r>
              <a:rPr lang="en-US">
                <a:latin typeface="Arial"/>
                <a:cs typeface="Arial"/>
              </a:rPr>
              <a:t>CRDCN 101 – Economics</a:t>
            </a:r>
          </a:p>
        </p:txBody>
      </p:sp>
      <p:sp>
        <p:nvSpPr>
          <p:cNvPr id="3" name="Subtitle 2">
            <a:extLst>
              <a:ext uri="{FF2B5EF4-FFF2-40B4-BE49-F238E27FC236}">
                <a16:creationId xmlns:a16="http://schemas.microsoft.com/office/drawing/2014/main" id="{9505BE24-FA45-4BD6-AAFF-B8F3243CFF8B}"/>
              </a:ext>
            </a:extLst>
          </p:cNvPr>
          <p:cNvSpPr>
            <a:spLocks noGrp="1"/>
          </p:cNvSpPr>
          <p:nvPr>
            <p:ph type="subTitle" idx="1"/>
          </p:nvPr>
        </p:nvSpPr>
        <p:spPr>
          <a:xfrm>
            <a:off x="2166135" y="3511152"/>
            <a:ext cx="8501866" cy="1032666"/>
          </a:xfrm>
        </p:spPr>
        <p:txBody>
          <a:bodyPr vert="horz" lIns="91440" tIns="45720" rIns="91440" bIns="45720" rtlCol="0" anchor="t">
            <a:normAutofit/>
          </a:bodyPr>
          <a:lstStyle/>
          <a:p>
            <a:r>
              <a:rPr lang="en-CA"/>
              <a:t>Use the Research Data Centre on campus for your research and </a:t>
            </a:r>
            <a:r>
              <a:rPr lang="en-CA">
                <a:ea typeface="+mn-lt"/>
                <a:cs typeface="+mn-lt"/>
              </a:rPr>
              <a:t>become part of the CRDCN research community</a:t>
            </a:r>
            <a:endParaRPr lang="en-CA"/>
          </a:p>
        </p:txBody>
      </p:sp>
    </p:spTree>
    <p:extLst>
      <p:ext uri="{BB962C8B-B14F-4D97-AF65-F5344CB8AC3E}">
        <p14:creationId xmlns:p14="http://schemas.microsoft.com/office/powerpoint/2010/main" val="247761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709250"/>
            <a:ext cx="11074052" cy="4633238"/>
          </a:xfrm>
        </p:spPr>
        <p:txBody>
          <a:bodyPr vert="horz" lIns="91440" tIns="45720" rIns="91440" bIns="45720" rtlCol="0" anchor="t">
            <a:normAutofit/>
          </a:bodyPr>
          <a:lstStyle/>
          <a:p>
            <a:pPr>
              <a:lnSpc>
                <a:spcPct val="100000"/>
              </a:lnSpc>
              <a:spcBef>
                <a:spcPts val="0"/>
              </a:spcBef>
            </a:pPr>
            <a:r>
              <a:rPr lang="en-CA" sz="1600" b="0" i="0" dirty="0">
                <a:effectLst/>
                <a:ea typeface="+mn-lt"/>
                <a:cs typeface="+mn-lt"/>
              </a:rPr>
              <a:t>The </a:t>
            </a:r>
            <a:r>
              <a:rPr lang="en-CA" sz="1600" b="0" i="0" dirty="0">
                <a:solidFill>
                  <a:srgbClr val="48A1FA"/>
                </a:solidFill>
                <a:effectLst/>
                <a:ea typeface="+mn-lt"/>
                <a:cs typeface="+mn-lt"/>
                <a:hlinkClick r:id="rId2">
                  <a:extLst>
                    <a:ext uri="{A12FA001-AC4F-418D-AE19-62706E023703}">
                      <ahyp:hlinkClr xmlns:ahyp="http://schemas.microsoft.com/office/drawing/2018/hyperlinkcolor" val="tx"/>
                    </a:ext>
                  </a:extLst>
                </a:hlinkClick>
              </a:rPr>
              <a:t>Canadian Research Data Centre Network</a:t>
            </a:r>
            <a:r>
              <a:rPr lang="en-CA" sz="1600" b="0" i="0" dirty="0">
                <a:effectLst/>
                <a:ea typeface="+mn-lt"/>
                <a:cs typeface="+mn-lt"/>
              </a:rPr>
              <a:t> (CRDCN) provides unique access to Statistics Canada microdata </a:t>
            </a:r>
            <a:r>
              <a:rPr lang="en-CA" sz="1600" dirty="0">
                <a:ea typeface="+mn-lt"/>
                <a:cs typeface="+mn-lt"/>
              </a:rPr>
              <a:t>and other data* at</a:t>
            </a:r>
            <a:r>
              <a:rPr lang="en-CA" sz="1600" b="0" i="0" dirty="0">
                <a:effectLst/>
                <a:ea typeface="+mn-lt"/>
                <a:cs typeface="+mn-lt"/>
              </a:rPr>
              <a:t> Research Data Centres (RDCs) on </a:t>
            </a:r>
            <a:r>
              <a:rPr lang="en-CA" sz="1600" b="0" i="0" dirty="0">
                <a:solidFill>
                  <a:srgbClr val="48A1FA"/>
                </a:solidFill>
                <a:effectLst/>
                <a:ea typeface="+mn-lt"/>
                <a:cs typeface="+mn-lt"/>
                <a:hlinkClick r:id="rId3">
                  <a:extLst>
                    <a:ext uri="{A12FA001-AC4F-418D-AE19-62706E023703}">
                      <ahyp:hlinkClr xmlns:ahyp="http://schemas.microsoft.com/office/drawing/2018/hyperlinkcolor" val="tx"/>
                    </a:ext>
                  </a:extLst>
                </a:hlinkClick>
              </a:rPr>
              <a:t>33 campuses</a:t>
            </a:r>
            <a:r>
              <a:rPr lang="en-CA" sz="1600" b="0" i="0" dirty="0">
                <a:effectLst/>
                <a:ea typeface="+mn-lt"/>
                <a:cs typeface="+mn-lt"/>
              </a:rPr>
              <a:t> across the country.</a:t>
            </a:r>
          </a:p>
          <a:p>
            <a:pPr marL="0" indent="0" algn="l">
              <a:lnSpc>
                <a:spcPct val="100000"/>
              </a:lnSpc>
              <a:spcBef>
                <a:spcPts val="0"/>
              </a:spcBef>
              <a:buNone/>
            </a:pPr>
            <a:endParaRPr lang="en-CA" sz="1600" b="0" i="0" dirty="0">
              <a:effectLst/>
            </a:endParaRPr>
          </a:p>
          <a:p>
            <a:pPr>
              <a:lnSpc>
                <a:spcPct val="100000"/>
              </a:lnSpc>
              <a:spcBef>
                <a:spcPts val="0"/>
              </a:spcBef>
            </a:pPr>
            <a:r>
              <a:rPr lang="en-CA" sz="1600" dirty="0"/>
              <a:t>The RDC is</a:t>
            </a:r>
            <a:r>
              <a:rPr lang="en-CA" sz="1600" b="0" i="0" dirty="0">
                <a:effectLst/>
              </a:rPr>
              <a:t> a secure facility where researchers access detailed</a:t>
            </a:r>
            <a:r>
              <a:rPr lang="en-CA" sz="1600" dirty="0"/>
              <a:t> survey and administrative </a:t>
            </a:r>
            <a:r>
              <a:rPr lang="en-CA" sz="1600" b="0" i="0" dirty="0">
                <a:effectLst/>
              </a:rPr>
              <a:t>microdata. The </a:t>
            </a:r>
            <a:r>
              <a:rPr lang="en-CA" sz="1600" dirty="0"/>
              <a:t>RDC's</a:t>
            </a:r>
            <a:r>
              <a:rPr lang="en-CA" sz="1600" b="0" i="0" dirty="0">
                <a:effectLst/>
              </a:rPr>
              <a:t> repository includes social and business survey data and administrative records from a variety of sources including tax, employment insurance, social assistance, and hospitalization records.</a:t>
            </a:r>
          </a:p>
          <a:p>
            <a:pPr marL="0" indent="0" algn="l">
              <a:lnSpc>
                <a:spcPct val="100000"/>
              </a:lnSpc>
              <a:spcBef>
                <a:spcPts val="0"/>
              </a:spcBef>
              <a:buNone/>
            </a:pPr>
            <a:endParaRPr lang="en-CA" sz="1600" b="0" i="0" dirty="0">
              <a:effectLst/>
            </a:endParaRPr>
          </a:p>
          <a:p>
            <a:pPr>
              <a:lnSpc>
                <a:spcPct val="100000"/>
              </a:lnSpc>
              <a:spcBef>
                <a:spcPts val="0"/>
              </a:spcBef>
            </a:pPr>
            <a:r>
              <a:rPr lang="en-CA" sz="1600" dirty="0"/>
              <a:t>Individual data are protected</a:t>
            </a:r>
            <a:r>
              <a:rPr lang="en-CA" sz="1600" b="0" i="0" dirty="0">
                <a:effectLst/>
              </a:rPr>
              <a:t>: (</a:t>
            </a:r>
            <a:r>
              <a:rPr lang="en-CA" sz="1600" dirty="0"/>
              <a:t>1</a:t>
            </a:r>
            <a:r>
              <a:rPr lang="en-CA" sz="1600" b="0" i="0" dirty="0">
                <a:effectLst/>
              </a:rPr>
              <a:t>) names and ID numbers are removed; (2) access to data only permitted on secure systems that have no internet access; (3) researchers take training on confidentiality and privacy and Statistics Canada personnel use “disclosure analysis” to ensure that no individual, household or business can be identified.</a:t>
            </a:r>
          </a:p>
          <a:p>
            <a:pPr algn="l">
              <a:lnSpc>
                <a:spcPct val="100000"/>
              </a:lnSpc>
              <a:spcBef>
                <a:spcPts val="0"/>
              </a:spcBef>
            </a:pPr>
            <a:endParaRPr lang="en-CA" sz="1600" dirty="0"/>
          </a:p>
          <a:p>
            <a:pPr algn="l">
              <a:lnSpc>
                <a:spcPct val="100000"/>
              </a:lnSpc>
              <a:spcBef>
                <a:spcPts val="0"/>
              </a:spcBef>
            </a:pPr>
            <a:r>
              <a:rPr lang="en-CA" sz="1600" b="0" i="0" dirty="0">
                <a:effectLst/>
              </a:rPr>
              <a:t>CRDCN is also a place for training and networking with your fellow researchers. There is an annual CRDCN conference, and RDC-specific events at many universities. Have a look at our </a:t>
            </a:r>
            <a:r>
              <a:rPr lang="en-CA" sz="1600" b="0" i="0" dirty="0">
                <a:effectLst/>
                <a:hlinkClick r:id="rId4"/>
              </a:rPr>
              <a:t>events calendar</a:t>
            </a:r>
            <a:r>
              <a:rPr lang="en-CA" sz="1600" b="0" i="0" dirty="0">
                <a:effectLst/>
              </a:rPr>
              <a:t> to find one that interests you.</a:t>
            </a:r>
          </a:p>
          <a:p>
            <a:pPr>
              <a:lnSpc>
                <a:spcPct val="100000"/>
              </a:lnSpc>
              <a:spcBef>
                <a:spcPts val="0"/>
              </a:spcBef>
            </a:pPr>
            <a:endParaRPr lang="en-CA" sz="1600" dirty="0"/>
          </a:p>
          <a:p>
            <a:pPr>
              <a:lnSpc>
                <a:spcPct val="100000"/>
              </a:lnSpc>
              <a:spcBef>
                <a:spcPts val="0"/>
              </a:spcBef>
            </a:pPr>
            <a:endParaRPr lang="en-CA" sz="1600" dirty="0"/>
          </a:p>
          <a:p>
            <a:pPr>
              <a:lnSpc>
                <a:spcPct val="100000"/>
              </a:lnSpc>
              <a:spcBef>
                <a:spcPts val="0"/>
              </a:spcBef>
            </a:pPr>
            <a:endParaRPr lang="en-CA" sz="1600" dirty="0"/>
          </a:p>
          <a:p>
            <a:pPr>
              <a:lnSpc>
                <a:spcPct val="100000"/>
              </a:lnSpc>
              <a:spcBef>
                <a:spcPts val="0"/>
              </a:spcBef>
            </a:pPr>
            <a:endParaRPr lang="en-CA" sz="1600" dirty="0"/>
          </a:p>
          <a:p>
            <a:pPr>
              <a:lnSpc>
                <a:spcPct val="100000"/>
              </a:lnSpc>
              <a:spcBef>
                <a:spcPts val="0"/>
              </a:spcBef>
            </a:pPr>
            <a:endParaRPr lang="en-CA" sz="1600" dirty="0"/>
          </a:p>
          <a:p>
            <a:pPr>
              <a:lnSpc>
                <a:spcPct val="100000"/>
              </a:lnSpc>
              <a:spcBef>
                <a:spcPts val="0"/>
              </a:spcBef>
            </a:pPr>
            <a:endParaRPr lang="en-US" sz="2000"/>
          </a:p>
        </p:txBody>
      </p:sp>
      <p:sp>
        <p:nvSpPr>
          <p:cNvPr id="6" name="Title 1">
            <a:extLst>
              <a:ext uri="{FF2B5EF4-FFF2-40B4-BE49-F238E27FC236}">
                <a16:creationId xmlns:a16="http://schemas.microsoft.com/office/drawing/2014/main" id="{DB84FE6B-7358-702E-DE29-3A08CDC2D300}"/>
              </a:ext>
            </a:extLst>
          </p:cNvPr>
          <p:cNvSpPr>
            <a:spLocks noGrp="1"/>
          </p:cNvSpPr>
          <p:nvPr/>
        </p:nvSpPr>
        <p:spPr>
          <a:xfrm>
            <a:off x="838200" y="994611"/>
            <a:ext cx="11199312" cy="6960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2800" dirty="0">
                <a:ea typeface="+mj-lt"/>
                <a:cs typeface="+mj-lt"/>
              </a:rPr>
              <a:t>What is CRDCN and what is unique about data accessed via the RDC?</a:t>
            </a:r>
            <a:endParaRPr lang="en-US" dirty="0"/>
          </a:p>
        </p:txBody>
      </p:sp>
      <p:sp>
        <p:nvSpPr>
          <p:cNvPr id="7" name="TextBox 1">
            <a:extLst>
              <a:ext uri="{FF2B5EF4-FFF2-40B4-BE49-F238E27FC236}">
                <a16:creationId xmlns:a16="http://schemas.microsoft.com/office/drawing/2014/main" id="{BE8A9FE7-06BC-FBAE-CE70-71F7C75F9DD5}"/>
              </a:ext>
            </a:extLst>
          </p:cNvPr>
          <p:cNvSpPr txBox="1"/>
          <p:nvPr/>
        </p:nvSpPr>
        <p:spPr>
          <a:xfrm>
            <a:off x="1173480" y="5938519"/>
            <a:ext cx="7812181" cy="26161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a:t>*Data includes that from Statistics Canada, CIHI, IRCC, ESDC, BC Ministry of Education, MCCSS Ontario and more</a:t>
            </a:r>
          </a:p>
        </p:txBody>
      </p:sp>
    </p:spTree>
    <p:extLst>
      <p:ext uri="{BB962C8B-B14F-4D97-AF65-F5344CB8AC3E}">
        <p14:creationId xmlns:p14="http://schemas.microsoft.com/office/powerpoint/2010/main" val="1900582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2800" dirty="0">
                <a:ea typeface="+mj-lt"/>
                <a:cs typeface="+mj-lt"/>
              </a:rPr>
              <a:t>What is CRDCN and what is unique about data* accessed via the RDC?</a:t>
            </a:r>
            <a:endParaRPr lang="en-US" dirty="0"/>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746421"/>
            <a:ext cx="11074052" cy="4633238"/>
          </a:xfrm>
        </p:spPr>
        <p:txBody>
          <a:bodyPr vert="horz" lIns="91440" tIns="45720" rIns="91440" bIns="45720" rtlCol="0" anchor="t">
            <a:normAutofit/>
          </a:bodyPr>
          <a:lstStyle/>
          <a:p>
            <a:pPr algn="l">
              <a:lnSpc>
                <a:spcPct val="100000"/>
              </a:lnSpc>
              <a:spcBef>
                <a:spcPts val="0"/>
              </a:spcBef>
            </a:pPr>
            <a:r>
              <a:rPr lang="en-CA" sz="1600" b="0" i="0" dirty="0">
                <a:effectLst/>
              </a:rPr>
              <a:t>The </a:t>
            </a:r>
            <a:r>
              <a:rPr lang="en-CA" sz="1600" b="0" i="0" dirty="0">
                <a:effectLst/>
                <a:hlinkClick r:id="rId2"/>
              </a:rPr>
              <a:t>Canadian Research Data Centre Network</a:t>
            </a:r>
            <a:r>
              <a:rPr lang="en-CA" sz="1600" b="0" i="0" dirty="0">
                <a:effectLst/>
              </a:rPr>
              <a:t> (CRDCN) provides unique access to Statistics Canada microdata at Research Data Centres (RDCs) on </a:t>
            </a:r>
            <a:r>
              <a:rPr lang="en-CA" sz="1600" b="0" i="0" dirty="0">
                <a:effectLst/>
                <a:hlinkClick r:id="rId3"/>
              </a:rPr>
              <a:t>33 campuses</a:t>
            </a:r>
            <a:r>
              <a:rPr lang="en-CA" sz="1600" b="0" i="0" dirty="0">
                <a:effectLst/>
              </a:rPr>
              <a:t> across the country.</a:t>
            </a:r>
          </a:p>
          <a:p>
            <a:pPr marL="0" indent="0" algn="l">
              <a:lnSpc>
                <a:spcPct val="100000"/>
              </a:lnSpc>
              <a:spcBef>
                <a:spcPts val="0"/>
              </a:spcBef>
              <a:buNone/>
            </a:pPr>
            <a:endParaRPr lang="en-CA" sz="1600" b="0" i="0">
              <a:effectLst/>
            </a:endParaRPr>
          </a:p>
          <a:p>
            <a:pPr>
              <a:lnSpc>
                <a:spcPct val="100000"/>
              </a:lnSpc>
              <a:spcBef>
                <a:spcPts val="0"/>
              </a:spcBef>
            </a:pPr>
            <a:r>
              <a:rPr lang="en-CA" sz="1600" dirty="0"/>
              <a:t>The RDC is</a:t>
            </a:r>
            <a:r>
              <a:rPr lang="en-CA" sz="1600" b="0" i="0" dirty="0">
                <a:effectLst/>
              </a:rPr>
              <a:t> a secure facility where researchers access detailed</a:t>
            </a:r>
            <a:r>
              <a:rPr lang="en-CA" sz="1600" dirty="0"/>
              <a:t> survey and administrative </a:t>
            </a:r>
            <a:r>
              <a:rPr lang="en-CA" sz="1600" b="0" i="0" dirty="0">
                <a:effectLst/>
              </a:rPr>
              <a:t>microdata. The </a:t>
            </a:r>
            <a:r>
              <a:rPr lang="en-CA" sz="1600" dirty="0"/>
              <a:t>RDC's</a:t>
            </a:r>
            <a:r>
              <a:rPr lang="en-CA" sz="1600" b="0" i="0" dirty="0">
                <a:effectLst/>
              </a:rPr>
              <a:t> repository includes social and business survey data and administrative records from a variety of sources including tax, employment insurance, social assistance, and hospitalization records.</a:t>
            </a:r>
          </a:p>
          <a:p>
            <a:pPr marL="0" indent="0" algn="l">
              <a:lnSpc>
                <a:spcPct val="100000"/>
              </a:lnSpc>
              <a:spcBef>
                <a:spcPts val="0"/>
              </a:spcBef>
              <a:buNone/>
            </a:pPr>
            <a:endParaRPr lang="en-CA" sz="1600" b="0" i="0">
              <a:effectLst/>
            </a:endParaRPr>
          </a:p>
          <a:p>
            <a:pPr>
              <a:lnSpc>
                <a:spcPct val="100000"/>
              </a:lnSpc>
              <a:spcBef>
                <a:spcPts val="0"/>
              </a:spcBef>
            </a:pPr>
            <a:r>
              <a:rPr lang="en-CA" sz="1600" dirty="0"/>
              <a:t>Individual data are protected</a:t>
            </a:r>
            <a:r>
              <a:rPr lang="en-CA" sz="1600" b="0" i="0" dirty="0">
                <a:effectLst/>
              </a:rPr>
              <a:t>: (</a:t>
            </a:r>
            <a:r>
              <a:rPr lang="en-CA" sz="1600" dirty="0"/>
              <a:t>1</a:t>
            </a:r>
            <a:r>
              <a:rPr lang="en-CA" sz="1600" b="0" i="0" dirty="0">
                <a:effectLst/>
              </a:rPr>
              <a:t>) names and ID numbers are removed; (2) access to data only permitted on secure systems that have no internet access; (3) researchers take training on confidentiality and privacy and Statistics Canada personnel use “disclosure analysis” to ensure that no individual, household or business can be identified.</a:t>
            </a:r>
          </a:p>
          <a:p>
            <a:pPr algn="l">
              <a:lnSpc>
                <a:spcPct val="100000"/>
              </a:lnSpc>
              <a:spcBef>
                <a:spcPts val="0"/>
              </a:spcBef>
            </a:pPr>
            <a:endParaRPr lang="en-CA" sz="1600"/>
          </a:p>
          <a:p>
            <a:pPr algn="l">
              <a:lnSpc>
                <a:spcPct val="100000"/>
              </a:lnSpc>
              <a:spcBef>
                <a:spcPts val="0"/>
              </a:spcBef>
            </a:pPr>
            <a:r>
              <a:rPr lang="en-CA" sz="1600" b="0" i="0" dirty="0">
                <a:effectLst/>
              </a:rPr>
              <a:t>CRDCN is also a place for training and networking with your fellow researchers. There is an annual CRDCN conference, and RDC-specific events at many universities. Have a look at our </a:t>
            </a:r>
            <a:r>
              <a:rPr lang="en-CA" sz="1600" b="0" i="0" dirty="0">
                <a:effectLst/>
                <a:hlinkClick r:id="rId4"/>
              </a:rPr>
              <a:t>events calendar</a:t>
            </a:r>
            <a:r>
              <a:rPr lang="en-CA" sz="1600" b="0" i="0" dirty="0">
                <a:effectLst/>
              </a:rPr>
              <a:t> to find one that interests you.</a:t>
            </a:r>
          </a:p>
          <a:p>
            <a:pPr>
              <a:lnSpc>
                <a:spcPct val="100000"/>
              </a:lnSpc>
              <a:spcBef>
                <a:spcPts val="0"/>
              </a:spcBef>
            </a:pPr>
            <a:endParaRPr lang="en-CA" sz="1600" dirty="0"/>
          </a:p>
          <a:p>
            <a:pPr>
              <a:lnSpc>
                <a:spcPct val="100000"/>
              </a:lnSpc>
              <a:spcBef>
                <a:spcPts val="0"/>
              </a:spcBef>
            </a:pPr>
            <a:endParaRPr lang="en-CA" sz="1600" dirty="0"/>
          </a:p>
          <a:p>
            <a:pPr>
              <a:lnSpc>
                <a:spcPct val="100000"/>
              </a:lnSpc>
              <a:spcBef>
                <a:spcPts val="0"/>
              </a:spcBef>
            </a:pPr>
            <a:endParaRPr lang="en-CA" sz="1600" dirty="0"/>
          </a:p>
          <a:p>
            <a:pPr>
              <a:lnSpc>
                <a:spcPct val="100000"/>
              </a:lnSpc>
              <a:spcBef>
                <a:spcPts val="0"/>
              </a:spcBef>
            </a:pPr>
            <a:endParaRPr lang="en-CA" sz="1600" dirty="0"/>
          </a:p>
          <a:p>
            <a:pPr>
              <a:lnSpc>
                <a:spcPct val="100000"/>
              </a:lnSpc>
              <a:spcBef>
                <a:spcPts val="0"/>
              </a:spcBef>
            </a:pPr>
            <a:endParaRPr lang="en-CA" sz="1600" dirty="0"/>
          </a:p>
          <a:p>
            <a:pPr>
              <a:lnSpc>
                <a:spcPct val="100000"/>
              </a:lnSpc>
              <a:spcBef>
                <a:spcPts val="0"/>
              </a:spcBef>
            </a:pPr>
            <a:endParaRPr lang="en-US" sz="2000"/>
          </a:p>
        </p:txBody>
      </p:sp>
      <p:sp>
        <p:nvSpPr>
          <p:cNvPr id="4" name="TextBox 1">
            <a:extLst>
              <a:ext uri="{FF2B5EF4-FFF2-40B4-BE49-F238E27FC236}">
                <a16:creationId xmlns:a16="http://schemas.microsoft.com/office/drawing/2014/main" id="{A5460229-190E-1391-5ACD-BA61F05FD156}"/>
              </a:ext>
            </a:extLst>
          </p:cNvPr>
          <p:cNvSpPr txBox="1"/>
          <p:nvPr/>
        </p:nvSpPr>
        <p:spPr>
          <a:xfrm>
            <a:off x="1173480" y="5938519"/>
            <a:ext cx="6256866" cy="2308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a:t>*Data includes that from Statistics Canada, CIHI, IRCC, ESDC, BC Ministry of Education, MCCSS Ontario and more</a:t>
            </a:r>
          </a:p>
        </p:txBody>
      </p:sp>
    </p:spTree>
    <p:extLst>
      <p:ext uri="{BB962C8B-B14F-4D97-AF65-F5344CB8AC3E}">
        <p14:creationId xmlns:p14="http://schemas.microsoft.com/office/powerpoint/2010/main" val="717520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US" sz="3600">
                <a:cs typeface="Arial"/>
              </a:rPr>
              <a:t>Statistics Canada microdata subject area categories</a:t>
            </a:r>
            <a:endParaRPr lang="en-US" sz="3600"/>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4700435"/>
          </a:xfrm>
        </p:spPr>
        <p:txBody>
          <a:bodyPr vert="horz" lIns="91440" tIns="45720" rIns="91440" bIns="45720" numCol="3" rtlCol="0" anchor="t">
            <a:noAutofit/>
          </a:bodyPr>
          <a:lstStyle/>
          <a:p>
            <a:pPr algn="l" rtl="0" fontAlgn="base">
              <a:lnSpc>
                <a:spcPct val="100000"/>
              </a:lnSpc>
              <a:spcBef>
                <a:spcPts val="0"/>
              </a:spcBef>
              <a:buFont typeface="Arial" panose="020B0604020202020204" pitchFamily="34" charset="0"/>
              <a:buChar char="•"/>
            </a:pPr>
            <a:r>
              <a:rPr lang="en-CA" sz="2000" b="0" i="0">
                <a:effectLst/>
              </a:rPr>
              <a:t>Agriculture and food </a:t>
            </a:r>
          </a:p>
          <a:p>
            <a:pPr algn="l" rtl="0" fontAlgn="base">
              <a:lnSpc>
                <a:spcPct val="100000"/>
              </a:lnSpc>
              <a:spcBef>
                <a:spcPts val="0"/>
              </a:spcBef>
              <a:buFont typeface="Arial" panose="020B0604020202020204" pitchFamily="34" charset="0"/>
              <a:buChar char="•"/>
            </a:pPr>
            <a:r>
              <a:rPr lang="en-CA" sz="2000" b="0" i="0">
                <a:effectLst/>
              </a:rPr>
              <a:t>Business and consumer services and culture </a:t>
            </a:r>
          </a:p>
          <a:p>
            <a:pPr algn="l" rtl="0" fontAlgn="base">
              <a:lnSpc>
                <a:spcPct val="100000"/>
              </a:lnSpc>
              <a:spcBef>
                <a:spcPts val="0"/>
              </a:spcBef>
              <a:buFont typeface="Arial" panose="020B0604020202020204" pitchFamily="34" charset="0"/>
              <a:buChar char="•"/>
            </a:pPr>
            <a:r>
              <a:rPr lang="en-CA" sz="2000" b="0" i="0">
                <a:effectLst/>
              </a:rPr>
              <a:t>Business performance and ownership </a:t>
            </a:r>
          </a:p>
          <a:p>
            <a:pPr algn="l" rtl="0" fontAlgn="base">
              <a:lnSpc>
                <a:spcPct val="100000"/>
              </a:lnSpc>
              <a:spcBef>
                <a:spcPts val="0"/>
              </a:spcBef>
              <a:buFont typeface="Arial" panose="020B0604020202020204" pitchFamily="34" charset="0"/>
              <a:buChar char="•"/>
            </a:pPr>
            <a:r>
              <a:rPr lang="en-CA" sz="2000" b="0" i="0">
                <a:effectLst/>
              </a:rPr>
              <a:t>Children and youth </a:t>
            </a:r>
          </a:p>
          <a:p>
            <a:pPr algn="l" rtl="0" fontAlgn="base">
              <a:lnSpc>
                <a:spcPct val="100000"/>
              </a:lnSpc>
              <a:spcBef>
                <a:spcPts val="0"/>
              </a:spcBef>
              <a:buFont typeface="Arial" panose="020B0604020202020204" pitchFamily="34" charset="0"/>
              <a:buChar char="•"/>
            </a:pPr>
            <a:r>
              <a:rPr lang="en-CA" sz="2000" b="0" i="0">
                <a:effectLst/>
              </a:rPr>
              <a:t>Construction </a:t>
            </a:r>
          </a:p>
          <a:p>
            <a:pPr algn="l" rtl="0" fontAlgn="base">
              <a:lnSpc>
                <a:spcPct val="100000"/>
              </a:lnSpc>
              <a:spcBef>
                <a:spcPts val="0"/>
              </a:spcBef>
              <a:buFont typeface="Arial" panose="020B0604020202020204" pitchFamily="34" charset="0"/>
              <a:buChar char="•"/>
            </a:pPr>
            <a:r>
              <a:rPr lang="en-CA" sz="2000" b="0" i="0">
                <a:effectLst/>
              </a:rPr>
              <a:t>Crime and justice </a:t>
            </a:r>
          </a:p>
          <a:p>
            <a:pPr algn="l" rtl="0" fontAlgn="base">
              <a:lnSpc>
                <a:spcPct val="100000"/>
              </a:lnSpc>
              <a:spcBef>
                <a:spcPts val="0"/>
              </a:spcBef>
              <a:buFont typeface="Arial" panose="020B0604020202020204" pitchFamily="34" charset="0"/>
              <a:buChar char="•"/>
            </a:pPr>
            <a:r>
              <a:rPr lang="en-CA" sz="2000" b="0" i="0">
                <a:effectLst/>
              </a:rPr>
              <a:t>Digital economy and society </a:t>
            </a:r>
          </a:p>
          <a:p>
            <a:pPr algn="l" rtl="0" fontAlgn="base">
              <a:lnSpc>
                <a:spcPct val="100000"/>
              </a:lnSpc>
              <a:spcBef>
                <a:spcPts val="0"/>
              </a:spcBef>
              <a:buFont typeface="Arial" panose="020B0604020202020204" pitchFamily="34" charset="0"/>
              <a:buChar char="•"/>
            </a:pPr>
            <a:r>
              <a:rPr lang="en-CA" sz="2000" b="0" i="0">
                <a:effectLst/>
              </a:rPr>
              <a:t>Economic accounts </a:t>
            </a:r>
          </a:p>
          <a:p>
            <a:pPr algn="l" rtl="0" fontAlgn="base">
              <a:lnSpc>
                <a:spcPct val="100000"/>
              </a:lnSpc>
              <a:spcBef>
                <a:spcPts val="0"/>
              </a:spcBef>
              <a:buFont typeface="Arial" panose="020B0604020202020204" pitchFamily="34" charset="0"/>
              <a:buChar char="•"/>
            </a:pPr>
            <a:r>
              <a:rPr lang="en-CA" sz="2000" b="0" i="0">
                <a:effectLst/>
              </a:rPr>
              <a:t>Education, training and learning </a:t>
            </a:r>
          </a:p>
          <a:p>
            <a:pPr algn="l" rtl="0" fontAlgn="base">
              <a:lnSpc>
                <a:spcPct val="100000"/>
              </a:lnSpc>
              <a:spcBef>
                <a:spcPts val="0"/>
              </a:spcBef>
              <a:buFont typeface="Arial" panose="020B0604020202020204" pitchFamily="34" charset="0"/>
              <a:buChar char="•"/>
            </a:pPr>
            <a:r>
              <a:rPr lang="en-CA" sz="2000" b="0" i="0">
                <a:effectLst/>
              </a:rPr>
              <a:t>Energy </a:t>
            </a:r>
          </a:p>
          <a:p>
            <a:pPr algn="l" rtl="0" fontAlgn="base">
              <a:lnSpc>
                <a:spcPct val="100000"/>
              </a:lnSpc>
              <a:spcBef>
                <a:spcPts val="0"/>
              </a:spcBef>
              <a:buFont typeface="Arial" panose="020B0604020202020204" pitchFamily="34" charset="0"/>
              <a:buChar char="•"/>
            </a:pPr>
            <a:r>
              <a:rPr lang="en-CA" sz="2000" b="0" i="0">
                <a:effectLst/>
              </a:rPr>
              <a:t>Environment </a:t>
            </a:r>
          </a:p>
          <a:p>
            <a:pPr marL="0" indent="0" algn="l" rtl="0" fontAlgn="base">
              <a:lnSpc>
                <a:spcPct val="100000"/>
              </a:lnSpc>
              <a:spcBef>
                <a:spcPts val="0"/>
              </a:spcBef>
              <a:buNone/>
            </a:pPr>
            <a:endParaRPr lang="en-CA" sz="2000" b="0" i="0">
              <a:effectLst/>
            </a:endParaRPr>
          </a:p>
          <a:p>
            <a:pPr algn="l" rtl="0" fontAlgn="base">
              <a:lnSpc>
                <a:spcPct val="100000"/>
              </a:lnSpc>
              <a:spcBef>
                <a:spcPts val="0"/>
              </a:spcBef>
              <a:buFont typeface="Arial" panose="020B0604020202020204" pitchFamily="34" charset="0"/>
              <a:buChar char="•"/>
            </a:pPr>
            <a:r>
              <a:rPr lang="en-CA" sz="2000" b="0" i="0">
                <a:effectLst/>
              </a:rPr>
              <a:t>Families, households and marital status </a:t>
            </a:r>
          </a:p>
          <a:p>
            <a:pPr algn="l" rtl="0" fontAlgn="base">
              <a:lnSpc>
                <a:spcPct val="100000"/>
              </a:lnSpc>
              <a:spcBef>
                <a:spcPts val="0"/>
              </a:spcBef>
              <a:buFont typeface="Arial" panose="020B0604020202020204" pitchFamily="34" charset="0"/>
              <a:buChar char="•"/>
            </a:pPr>
            <a:r>
              <a:rPr lang="en-CA" sz="2000" b="0" i="0">
                <a:effectLst/>
              </a:rPr>
              <a:t>Government </a:t>
            </a:r>
          </a:p>
          <a:p>
            <a:pPr algn="l" rtl="0" fontAlgn="base">
              <a:lnSpc>
                <a:spcPct val="100000"/>
              </a:lnSpc>
              <a:spcBef>
                <a:spcPts val="0"/>
              </a:spcBef>
              <a:buFont typeface="Arial" panose="020B0604020202020204" pitchFamily="34" charset="0"/>
              <a:buChar char="•"/>
            </a:pPr>
            <a:r>
              <a:rPr lang="en-CA" sz="2000" b="0" i="0">
                <a:effectLst/>
              </a:rPr>
              <a:t>Health </a:t>
            </a:r>
          </a:p>
          <a:p>
            <a:pPr algn="l" rtl="0" fontAlgn="base">
              <a:lnSpc>
                <a:spcPct val="100000"/>
              </a:lnSpc>
              <a:spcBef>
                <a:spcPts val="0"/>
              </a:spcBef>
              <a:buFont typeface="Arial" panose="020B0604020202020204" pitchFamily="34" charset="0"/>
              <a:buChar char="•"/>
            </a:pPr>
            <a:r>
              <a:rPr lang="en-CA" sz="2000" b="0" i="0">
                <a:effectLst/>
              </a:rPr>
              <a:t>Housing </a:t>
            </a:r>
          </a:p>
          <a:p>
            <a:pPr algn="l" rtl="0" fontAlgn="base">
              <a:lnSpc>
                <a:spcPct val="100000"/>
              </a:lnSpc>
              <a:spcBef>
                <a:spcPts val="0"/>
              </a:spcBef>
              <a:buFont typeface="Arial" panose="020B0604020202020204" pitchFamily="34" charset="0"/>
              <a:buChar char="•"/>
            </a:pPr>
            <a:r>
              <a:rPr lang="en-CA" sz="2000" b="0" i="0">
                <a:effectLst/>
              </a:rPr>
              <a:t>Immigration and ethnocultural diversity </a:t>
            </a:r>
          </a:p>
          <a:p>
            <a:pPr algn="l" rtl="0" fontAlgn="base">
              <a:lnSpc>
                <a:spcPct val="100000"/>
              </a:lnSpc>
              <a:spcBef>
                <a:spcPts val="0"/>
              </a:spcBef>
              <a:buFont typeface="Arial" panose="020B0604020202020204" pitchFamily="34" charset="0"/>
              <a:buChar char="•"/>
            </a:pPr>
            <a:r>
              <a:rPr lang="en-CA" sz="2000" b="0" i="0">
                <a:effectLst/>
              </a:rPr>
              <a:t>Income, pensions, spending and wealth </a:t>
            </a:r>
          </a:p>
          <a:p>
            <a:pPr algn="l" rtl="0" fontAlgn="base">
              <a:lnSpc>
                <a:spcPct val="100000"/>
              </a:lnSpc>
              <a:spcBef>
                <a:spcPts val="0"/>
              </a:spcBef>
              <a:buFont typeface="Arial" panose="020B0604020202020204" pitchFamily="34" charset="0"/>
              <a:buChar char="•"/>
            </a:pPr>
            <a:r>
              <a:rPr lang="en-CA" sz="2000" b="0" i="0">
                <a:effectLst/>
              </a:rPr>
              <a:t>Indigenous Peoples </a:t>
            </a:r>
          </a:p>
          <a:p>
            <a:pPr algn="l" rtl="0" fontAlgn="base">
              <a:lnSpc>
                <a:spcPct val="100000"/>
              </a:lnSpc>
              <a:spcBef>
                <a:spcPts val="0"/>
              </a:spcBef>
              <a:buFont typeface="Arial" panose="020B0604020202020204" pitchFamily="34" charset="0"/>
              <a:buChar char="•"/>
            </a:pPr>
            <a:r>
              <a:rPr lang="en-CA" sz="2000" b="0" i="0">
                <a:effectLst/>
              </a:rPr>
              <a:t>International trade </a:t>
            </a:r>
          </a:p>
          <a:p>
            <a:pPr algn="l" rtl="0" fontAlgn="base">
              <a:lnSpc>
                <a:spcPct val="100000"/>
              </a:lnSpc>
              <a:spcBef>
                <a:spcPts val="0"/>
              </a:spcBef>
              <a:buFont typeface="Arial" panose="020B0604020202020204" pitchFamily="34" charset="0"/>
              <a:buChar char="•"/>
            </a:pPr>
            <a:r>
              <a:rPr lang="en-CA" sz="2000" b="0" i="0">
                <a:effectLst/>
              </a:rPr>
              <a:t>Labour </a:t>
            </a:r>
          </a:p>
          <a:p>
            <a:pPr algn="l" rtl="0" fontAlgn="base">
              <a:lnSpc>
                <a:spcPct val="100000"/>
              </a:lnSpc>
              <a:spcBef>
                <a:spcPts val="0"/>
              </a:spcBef>
              <a:buFont typeface="Arial" panose="020B0604020202020204" pitchFamily="34" charset="0"/>
              <a:buChar char="•"/>
            </a:pPr>
            <a:r>
              <a:rPr lang="en-CA" sz="2000" b="0" i="0">
                <a:effectLst/>
              </a:rPr>
              <a:t>Languages </a:t>
            </a:r>
          </a:p>
          <a:p>
            <a:pPr algn="l" rtl="0" fontAlgn="base">
              <a:lnSpc>
                <a:spcPct val="100000"/>
              </a:lnSpc>
              <a:spcBef>
                <a:spcPts val="0"/>
              </a:spcBef>
              <a:buFont typeface="Arial" panose="020B0604020202020204" pitchFamily="34" charset="0"/>
              <a:buChar char="•"/>
            </a:pPr>
            <a:r>
              <a:rPr lang="en-CA" sz="2000" b="0" i="0">
                <a:effectLst/>
              </a:rPr>
              <a:t>Manufacturing </a:t>
            </a:r>
          </a:p>
          <a:p>
            <a:pPr marL="0" indent="0" algn="l" rtl="0" fontAlgn="base">
              <a:lnSpc>
                <a:spcPct val="100000"/>
              </a:lnSpc>
              <a:spcBef>
                <a:spcPts val="0"/>
              </a:spcBef>
              <a:buNone/>
            </a:pPr>
            <a:endParaRPr lang="en-CA" sz="2000" b="0" i="0">
              <a:effectLst/>
            </a:endParaRPr>
          </a:p>
          <a:p>
            <a:pPr algn="l" rtl="0" fontAlgn="base">
              <a:lnSpc>
                <a:spcPct val="100000"/>
              </a:lnSpc>
              <a:spcBef>
                <a:spcPts val="0"/>
              </a:spcBef>
              <a:buFont typeface="Arial" panose="020B0604020202020204" pitchFamily="34" charset="0"/>
              <a:buChar char="•"/>
            </a:pPr>
            <a:r>
              <a:rPr lang="en-CA" sz="2000" b="0" i="0">
                <a:effectLst/>
              </a:rPr>
              <a:t>Population and demography </a:t>
            </a:r>
          </a:p>
          <a:p>
            <a:pPr algn="l" rtl="0" fontAlgn="base">
              <a:lnSpc>
                <a:spcPct val="100000"/>
              </a:lnSpc>
              <a:spcBef>
                <a:spcPts val="0"/>
              </a:spcBef>
              <a:buFont typeface="Arial" panose="020B0604020202020204" pitchFamily="34" charset="0"/>
              <a:buChar char="•"/>
            </a:pPr>
            <a:r>
              <a:rPr lang="en-CA" sz="2000" b="0" i="0">
                <a:effectLst/>
              </a:rPr>
              <a:t>Prices and price indexes </a:t>
            </a:r>
          </a:p>
          <a:p>
            <a:pPr algn="l" rtl="0" fontAlgn="base">
              <a:lnSpc>
                <a:spcPct val="100000"/>
              </a:lnSpc>
              <a:spcBef>
                <a:spcPts val="0"/>
              </a:spcBef>
              <a:buFont typeface="Arial" panose="020B0604020202020204" pitchFamily="34" charset="0"/>
              <a:buChar char="•"/>
            </a:pPr>
            <a:r>
              <a:rPr lang="en-CA" sz="2000" b="0" i="0">
                <a:effectLst/>
              </a:rPr>
              <a:t>Retail and wholesale </a:t>
            </a:r>
          </a:p>
          <a:p>
            <a:pPr algn="l" rtl="0" fontAlgn="base">
              <a:lnSpc>
                <a:spcPct val="100000"/>
              </a:lnSpc>
              <a:spcBef>
                <a:spcPts val="0"/>
              </a:spcBef>
              <a:buFont typeface="Arial" panose="020B0604020202020204" pitchFamily="34" charset="0"/>
              <a:buChar char="•"/>
            </a:pPr>
            <a:r>
              <a:rPr lang="en-CA" sz="2000" b="0" i="0">
                <a:effectLst/>
              </a:rPr>
              <a:t>Science and technology </a:t>
            </a:r>
          </a:p>
          <a:p>
            <a:pPr algn="l" rtl="0" fontAlgn="base">
              <a:lnSpc>
                <a:spcPct val="100000"/>
              </a:lnSpc>
              <a:spcBef>
                <a:spcPts val="0"/>
              </a:spcBef>
              <a:buFont typeface="Arial" panose="020B0604020202020204" pitchFamily="34" charset="0"/>
              <a:buChar char="•"/>
            </a:pPr>
            <a:r>
              <a:rPr lang="en-CA" sz="2000" b="0" i="0">
                <a:effectLst/>
              </a:rPr>
              <a:t>Seniors and aging </a:t>
            </a:r>
          </a:p>
          <a:p>
            <a:pPr algn="l" rtl="0" fontAlgn="base">
              <a:lnSpc>
                <a:spcPct val="100000"/>
              </a:lnSpc>
              <a:spcBef>
                <a:spcPts val="0"/>
              </a:spcBef>
              <a:buFont typeface="Arial" panose="020B0604020202020204" pitchFamily="34" charset="0"/>
              <a:buChar char="•"/>
            </a:pPr>
            <a:r>
              <a:rPr lang="en-CA" sz="2000" b="0" i="0">
                <a:effectLst/>
              </a:rPr>
              <a:t>Society and community </a:t>
            </a:r>
          </a:p>
          <a:p>
            <a:pPr algn="l" rtl="0" fontAlgn="base">
              <a:lnSpc>
                <a:spcPct val="100000"/>
              </a:lnSpc>
              <a:spcBef>
                <a:spcPts val="0"/>
              </a:spcBef>
              <a:buFont typeface="Arial" panose="020B0604020202020204" pitchFamily="34" charset="0"/>
              <a:buChar char="•"/>
            </a:pPr>
            <a:r>
              <a:rPr lang="en-CA" sz="2000" b="0" i="0">
                <a:effectLst/>
              </a:rPr>
              <a:t>Statistical methods </a:t>
            </a:r>
          </a:p>
          <a:p>
            <a:pPr algn="l" rtl="0" fontAlgn="base">
              <a:lnSpc>
                <a:spcPct val="100000"/>
              </a:lnSpc>
              <a:spcBef>
                <a:spcPts val="0"/>
              </a:spcBef>
              <a:buFont typeface="Arial" panose="020B0604020202020204" pitchFamily="34" charset="0"/>
              <a:buChar char="•"/>
            </a:pPr>
            <a:r>
              <a:rPr lang="en-CA" sz="2000" b="0" i="0">
                <a:effectLst/>
              </a:rPr>
              <a:t>Transportation </a:t>
            </a:r>
          </a:p>
          <a:p>
            <a:pPr algn="l" rtl="0" fontAlgn="base">
              <a:lnSpc>
                <a:spcPct val="100000"/>
              </a:lnSpc>
              <a:spcBef>
                <a:spcPts val="0"/>
              </a:spcBef>
              <a:buFont typeface="Arial" panose="020B0604020202020204" pitchFamily="34" charset="0"/>
              <a:buChar char="•"/>
            </a:pPr>
            <a:r>
              <a:rPr lang="en-CA" sz="2000" b="0" i="0">
                <a:effectLst/>
              </a:rPr>
              <a:t>Travel and tourism </a:t>
            </a:r>
          </a:p>
          <a:p>
            <a:pPr marL="0" indent="0" algn="l">
              <a:lnSpc>
                <a:spcPct val="100000"/>
              </a:lnSpc>
              <a:spcBef>
                <a:spcPts val="0"/>
              </a:spcBef>
              <a:buNone/>
            </a:pPr>
            <a:endParaRPr lang="en-US" sz="2000" b="0" i="0">
              <a:effectLst/>
            </a:endParaRPr>
          </a:p>
          <a:p>
            <a:pPr marL="0" indent="0">
              <a:lnSpc>
                <a:spcPct val="100000"/>
              </a:lnSpc>
              <a:spcBef>
                <a:spcPts val="0"/>
              </a:spcBef>
              <a:buNone/>
            </a:pPr>
            <a:endParaRPr lang="en-CA" sz="2000">
              <a:cs typeface="Calibri"/>
            </a:endParaRPr>
          </a:p>
          <a:p>
            <a:pPr algn="l">
              <a:lnSpc>
                <a:spcPct val="100000"/>
              </a:lnSpc>
              <a:spcBef>
                <a:spcPts val="0"/>
              </a:spcBef>
            </a:pPr>
            <a:endParaRPr lang="en-US" sz="2000"/>
          </a:p>
        </p:txBody>
      </p:sp>
    </p:spTree>
    <p:extLst>
      <p:ext uri="{BB962C8B-B14F-4D97-AF65-F5344CB8AC3E}">
        <p14:creationId xmlns:p14="http://schemas.microsoft.com/office/powerpoint/2010/main" val="961370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Examples of datasets available via CRDCN</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4712961"/>
          </a:xfrm>
        </p:spPr>
        <p:txBody>
          <a:bodyPr vert="horz" lIns="91440" tIns="45720" rIns="91440" bIns="45720" rtlCol="0" anchor="t">
            <a:noAutofit/>
          </a:bodyPr>
          <a:lstStyle/>
          <a:p>
            <a:pPr marL="0" indent="0">
              <a:lnSpc>
                <a:spcPct val="100000"/>
              </a:lnSpc>
              <a:spcBef>
                <a:spcPts val="0"/>
              </a:spcBef>
              <a:buNone/>
            </a:pPr>
            <a:r>
              <a:rPr lang="en-CA" sz="2000" u="sng"/>
              <a:t>Examples of survey data</a:t>
            </a:r>
            <a:r>
              <a:rPr lang="en-CA" sz="2000"/>
              <a:t>:</a:t>
            </a:r>
          </a:p>
          <a:p>
            <a:pPr>
              <a:lnSpc>
                <a:spcPct val="100000"/>
              </a:lnSpc>
              <a:spcBef>
                <a:spcPts val="0"/>
              </a:spcBef>
            </a:pPr>
            <a:r>
              <a:rPr lang="en-CA" sz="2000"/>
              <a:t>Aboriginal Peoples Survey (APS), Canadian Community Health Survey (CCHS), Canadian Survey on Disability (CSD), General Social Survey (GSS), Housing and Environment Survey (HES), Labour Force Survey (LFS), Public Service Employment Survey (PSES), Youth in Transition Survey (YITS)</a:t>
            </a:r>
          </a:p>
          <a:p>
            <a:pPr marL="0" indent="0">
              <a:lnSpc>
                <a:spcPct val="100000"/>
              </a:lnSpc>
              <a:spcBef>
                <a:spcPts val="800"/>
              </a:spcBef>
              <a:buNone/>
            </a:pPr>
            <a:r>
              <a:rPr lang="en-CA" sz="2000" u="sng"/>
              <a:t>Examples of administrative records</a:t>
            </a:r>
            <a:r>
              <a:rPr lang="en-CA" sz="2000"/>
              <a:t>:</a:t>
            </a:r>
          </a:p>
          <a:p>
            <a:pPr>
              <a:lnSpc>
                <a:spcPct val="100000"/>
              </a:lnSpc>
              <a:spcBef>
                <a:spcPts val="0"/>
              </a:spcBef>
            </a:pPr>
            <a:r>
              <a:rPr lang="en-CA" sz="2000"/>
              <a:t>Canadian Birth-Census Cohort, Canadian Cancer Registry (CCR), Canadian Census and Health Environment Cohort (CanCHEC), Census, Discharge Abstract Data (DAD), Employment Insurance data, Education Labour Market Longitudinal Platform (ELMLP), High System Users (HSUS), Longitudinal Immigrant Database (IMDB), Vital Statistics (CVSD)  </a:t>
            </a:r>
          </a:p>
          <a:p>
            <a:pPr marL="0" indent="0">
              <a:lnSpc>
                <a:spcPct val="100000"/>
              </a:lnSpc>
              <a:spcBef>
                <a:spcPts val="800"/>
              </a:spcBef>
              <a:buNone/>
            </a:pPr>
            <a:r>
              <a:rPr lang="en-CA" sz="2000" u="sng"/>
              <a:t>Examples of linked survey-administrative data</a:t>
            </a:r>
            <a:r>
              <a:rPr lang="en-CA" sz="2000"/>
              <a:t>:</a:t>
            </a:r>
          </a:p>
          <a:p>
            <a:pPr marL="0" indent="0">
              <a:lnSpc>
                <a:spcPct val="100000"/>
              </a:lnSpc>
              <a:spcBef>
                <a:spcPts val="0"/>
              </a:spcBef>
              <a:spcAft>
                <a:spcPts val="1200"/>
              </a:spcAft>
              <a:buNone/>
            </a:pPr>
            <a:r>
              <a:rPr lang="en-CA" sz="2000"/>
              <a:t>CCHS-DAD-IMDB, LSIC (CCR/CVSD), NLSCY (T1/tax data), </a:t>
            </a:r>
            <a:br>
              <a:rPr lang="en-CA" sz="2000"/>
            </a:br>
            <a:r>
              <a:rPr lang="en-CA" sz="2000"/>
              <a:t>NPHS (T1/CVSD), SLID (T1/CVSD/CCR), YITS (T1)</a:t>
            </a:r>
          </a:p>
          <a:p>
            <a:pPr marL="0" indent="0">
              <a:lnSpc>
                <a:spcPct val="100000"/>
              </a:lnSpc>
              <a:spcBef>
                <a:spcPts val="0"/>
              </a:spcBef>
              <a:buNone/>
            </a:pPr>
            <a:r>
              <a:rPr lang="en-CA" sz="2000" b="1" i="1"/>
              <a:t>More than </a:t>
            </a:r>
            <a:r>
              <a:rPr lang="en-CA" sz="2000" b="1" i="1">
                <a:hlinkClick r:id="rId3"/>
              </a:rPr>
              <a:t>200 datasets</a:t>
            </a:r>
            <a:r>
              <a:rPr lang="en-CA" sz="2000" b="1" i="1"/>
              <a:t> are available</a:t>
            </a:r>
            <a:endParaRPr lang="en-CA" sz="2000" b="1" i="1">
              <a:cs typeface="Calibri"/>
            </a:endParaRPr>
          </a:p>
        </p:txBody>
      </p:sp>
    </p:spTree>
    <p:extLst>
      <p:ext uri="{BB962C8B-B14F-4D97-AF65-F5344CB8AC3E}">
        <p14:creationId xmlns:p14="http://schemas.microsoft.com/office/powerpoint/2010/main" val="1723288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177A8-D1E7-18A0-A5A5-E2069B6ACD2B}"/>
              </a:ext>
            </a:extLst>
          </p:cNvPr>
          <p:cNvSpPr>
            <a:spLocks noGrp="1"/>
          </p:cNvSpPr>
          <p:nvPr>
            <p:ph type="title"/>
          </p:nvPr>
        </p:nvSpPr>
        <p:spPr/>
        <p:txBody>
          <a:bodyPr/>
          <a:lstStyle/>
          <a:p>
            <a:r>
              <a:rPr lang="en-CA">
                <a:cs typeface="Arial"/>
              </a:rPr>
              <a:t>Economic research in the RDCs</a:t>
            </a:r>
          </a:p>
        </p:txBody>
      </p:sp>
      <p:sp>
        <p:nvSpPr>
          <p:cNvPr id="3" name="Content Placeholder 2">
            <a:extLst>
              <a:ext uri="{FF2B5EF4-FFF2-40B4-BE49-F238E27FC236}">
                <a16:creationId xmlns:a16="http://schemas.microsoft.com/office/drawing/2014/main" id="{85DEA669-067C-CD99-C576-DF641A8C75A3}"/>
              </a:ext>
            </a:extLst>
          </p:cNvPr>
          <p:cNvSpPr>
            <a:spLocks noGrp="1"/>
          </p:cNvSpPr>
          <p:nvPr>
            <p:ph idx="1"/>
          </p:nvPr>
        </p:nvSpPr>
        <p:spPr>
          <a:xfrm>
            <a:off x="838200" y="1825625"/>
            <a:ext cx="10515600" cy="4098158"/>
          </a:xfrm>
        </p:spPr>
        <p:txBody>
          <a:bodyPr vert="horz" lIns="91440" tIns="45720" rIns="91440" bIns="45720" rtlCol="0" anchor="t">
            <a:noAutofit/>
          </a:bodyPr>
          <a:lstStyle/>
          <a:p>
            <a:pPr>
              <a:lnSpc>
                <a:spcPct val="100000"/>
              </a:lnSpc>
              <a:spcBef>
                <a:spcPts val="0"/>
              </a:spcBef>
              <a:spcAft>
                <a:spcPts val="1200"/>
              </a:spcAft>
            </a:pPr>
            <a:r>
              <a:rPr lang="en-US" sz="1800" i="1">
                <a:latin typeface="Arial"/>
                <a:cs typeface="Arial"/>
              </a:rPr>
              <a:t>American Economic Review</a:t>
            </a:r>
            <a:r>
              <a:rPr lang="en-US" sz="1800">
                <a:latin typeface="Arial"/>
                <a:cs typeface="Arial"/>
              </a:rPr>
              <a:t> </a:t>
            </a:r>
            <a:r>
              <a:rPr lang="en-US" sz="1800">
                <a:ea typeface="+mn-lt"/>
                <a:cs typeface="+mn-lt"/>
              </a:rPr>
              <a:t>–</a:t>
            </a:r>
            <a:r>
              <a:rPr lang="en-US" sz="1800">
                <a:latin typeface="Arial"/>
                <a:ea typeface="+mn-lt"/>
                <a:cs typeface="Arial"/>
              </a:rPr>
              <a:t> </a:t>
            </a:r>
            <a:r>
              <a:rPr lang="en-CA" sz="1800">
                <a:ea typeface="+mn-lt"/>
                <a:cs typeface="+mn-lt"/>
              </a:rPr>
              <a:t>“</a:t>
            </a:r>
            <a:r>
              <a:rPr lang="en-US" sz="1800">
                <a:ea typeface="+mn-lt"/>
                <a:cs typeface="+mn-lt"/>
              </a:rPr>
              <a:t>The Impact of Childhood Social Skills and Self-Control Training on Economic and Noneconomic Outcomes: Evidence from a Randomized Experiment Using Administrative Data</a:t>
            </a:r>
            <a:r>
              <a:rPr lang="en-CA" sz="1800">
                <a:ea typeface="+mn-lt"/>
                <a:cs typeface="+mn-lt"/>
              </a:rPr>
              <a:t>”</a:t>
            </a:r>
            <a:r>
              <a:rPr lang="en-US" sz="1800">
                <a:ea typeface="+mn-lt"/>
                <a:cs typeface="+mn-lt"/>
              </a:rPr>
              <a:t> (Algan, Beasley, Côté, Park, Tremblay and Vitaro, 2022)</a:t>
            </a:r>
            <a:endParaRPr lang="en-US" sz="1000">
              <a:latin typeface="Arial Nova Light"/>
              <a:cs typeface="Arial"/>
            </a:endParaRPr>
          </a:p>
          <a:p>
            <a:pPr>
              <a:lnSpc>
                <a:spcPct val="100000"/>
              </a:lnSpc>
              <a:spcBef>
                <a:spcPts val="0"/>
              </a:spcBef>
              <a:spcAft>
                <a:spcPts val="1200"/>
              </a:spcAft>
            </a:pPr>
            <a:r>
              <a:rPr lang="en-US" sz="1800" i="1">
                <a:latin typeface="Arial"/>
                <a:cs typeface="Arial"/>
              </a:rPr>
              <a:t>Journal of Labor Economics</a:t>
            </a:r>
            <a:r>
              <a:rPr lang="en-US" sz="1800">
                <a:latin typeface="Arial"/>
                <a:ea typeface="+mn-lt"/>
                <a:cs typeface="Arial"/>
              </a:rPr>
              <a:t> </a:t>
            </a:r>
            <a:r>
              <a:rPr lang="en-US" sz="1800">
                <a:ea typeface="+mn-lt"/>
                <a:cs typeface="+mn-lt"/>
              </a:rPr>
              <a:t>–</a:t>
            </a:r>
            <a:r>
              <a:rPr lang="en-US" sz="1800">
                <a:latin typeface="Arial"/>
                <a:ea typeface="+mn-lt"/>
                <a:cs typeface="Arial"/>
              </a:rPr>
              <a:t> </a:t>
            </a:r>
            <a:r>
              <a:rPr lang="en-CA" sz="1800">
                <a:ea typeface="+mn-lt"/>
                <a:cs typeface="+mn-lt"/>
              </a:rPr>
              <a:t>“</a:t>
            </a:r>
            <a:r>
              <a:rPr lang="en-US" sz="1800">
                <a:ea typeface="+mn-lt"/>
                <a:cs typeface="+mn-lt"/>
              </a:rPr>
              <a:t>Welfare versus Work under a Negative Income Tax: Evidence from the Gary, Seattle, Denver and Manitoba Income Maintenance Experiments</a:t>
            </a:r>
            <a:r>
              <a:rPr lang="en-CA" sz="1800">
                <a:ea typeface="+mn-lt"/>
                <a:cs typeface="+mn-lt"/>
              </a:rPr>
              <a:t>”</a:t>
            </a:r>
            <a:r>
              <a:rPr lang="en-US" sz="1800">
                <a:ea typeface="+mn-lt"/>
                <a:cs typeface="+mn-lt"/>
              </a:rPr>
              <a:t> (Riddell and Riddell, 2022)</a:t>
            </a:r>
          </a:p>
          <a:p>
            <a:pPr>
              <a:lnSpc>
                <a:spcPct val="100000"/>
              </a:lnSpc>
              <a:spcBef>
                <a:spcPts val="0"/>
              </a:spcBef>
              <a:spcAft>
                <a:spcPts val="1200"/>
              </a:spcAft>
            </a:pPr>
            <a:r>
              <a:rPr lang="en-US" sz="1800" i="1">
                <a:latin typeface="Arial"/>
                <a:cs typeface="Arial"/>
              </a:rPr>
              <a:t>Journal of Public Economics</a:t>
            </a:r>
            <a:r>
              <a:rPr lang="en-US" sz="1800">
                <a:latin typeface="Arial"/>
                <a:cs typeface="Arial"/>
              </a:rPr>
              <a:t> </a:t>
            </a:r>
            <a:r>
              <a:rPr lang="en-US" sz="1800">
                <a:ea typeface="+mn-lt"/>
                <a:cs typeface="+mn-lt"/>
              </a:rPr>
              <a:t>–</a:t>
            </a:r>
            <a:r>
              <a:rPr lang="en-US" sz="1800">
                <a:latin typeface="Arial"/>
                <a:cs typeface="Arial"/>
              </a:rPr>
              <a:t> </a:t>
            </a:r>
            <a:r>
              <a:rPr lang="en-CA" sz="1800">
                <a:ea typeface="+mn-lt"/>
                <a:cs typeface="+mn-lt"/>
              </a:rPr>
              <a:t>“</a:t>
            </a:r>
            <a:r>
              <a:rPr lang="en-US" sz="1800">
                <a:ea typeface="+mn-lt"/>
                <a:cs typeface="+mn-lt"/>
              </a:rPr>
              <a:t>Environmental taxes and productivity: Lessons from Canadian manufacturing</a:t>
            </a:r>
            <a:r>
              <a:rPr lang="en-CA" sz="1800">
                <a:ea typeface="+mn-lt"/>
                <a:cs typeface="+mn-lt"/>
              </a:rPr>
              <a:t>”</a:t>
            </a:r>
            <a:r>
              <a:rPr lang="en-US" sz="1800">
                <a:ea typeface="+mn-lt"/>
                <a:cs typeface="+mn-lt"/>
              </a:rPr>
              <a:t> (Yamazaki, 2022)</a:t>
            </a:r>
            <a:endParaRPr lang="en-US" sz="1000">
              <a:latin typeface="Arial Nova Light"/>
              <a:cs typeface="Arial"/>
            </a:endParaRPr>
          </a:p>
          <a:p>
            <a:pPr>
              <a:lnSpc>
                <a:spcPct val="100000"/>
              </a:lnSpc>
              <a:spcBef>
                <a:spcPts val="0"/>
              </a:spcBef>
              <a:spcAft>
                <a:spcPts val="1200"/>
              </a:spcAft>
            </a:pPr>
            <a:r>
              <a:rPr lang="en-US" sz="1800" i="1">
                <a:latin typeface="Arial"/>
                <a:cs typeface="Arial"/>
              </a:rPr>
              <a:t>Quantitative Economics</a:t>
            </a:r>
            <a:r>
              <a:rPr lang="en-US" sz="1800">
                <a:latin typeface="Arial"/>
                <a:ea typeface="+mn-lt"/>
                <a:cs typeface="+mn-lt"/>
              </a:rPr>
              <a:t> </a:t>
            </a:r>
            <a:r>
              <a:rPr lang="en-US" sz="1800">
                <a:ea typeface="+mn-lt"/>
                <a:cs typeface="+mn-lt"/>
              </a:rPr>
              <a:t>–</a:t>
            </a:r>
            <a:r>
              <a:rPr lang="en-US" sz="1800">
                <a:latin typeface="Arial"/>
                <a:ea typeface="+mn-lt"/>
                <a:cs typeface="Arial"/>
              </a:rPr>
              <a:t> </a:t>
            </a:r>
            <a:r>
              <a:rPr lang="en-CA" sz="1800">
                <a:ea typeface="+mn-lt"/>
                <a:cs typeface="+mn-lt"/>
              </a:rPr>
              <a:t>“</a:t>
            </a:r>
            <a:r>
              <a:rPr lang="en-US" sz="1800">
                <a:ea typeface="+mn-lt"/>
                <a:cs typeface="+mn-lt"/>
              </a:rPr>
              <a:t>Four decades of Canadian earnings inequality and dynamics across workers and firms</a:t>
            </a:r>
            <a:r>
              <a:rPr lang="en-CA" sz="1800">
                <a:ea typeface="+mn-lt"/>
                <a:cs typeface="+mn-lt"/>
              </a:rPr>
              <a:t>”</a:t>
            </a:r>
            <a:r>
              <a:rPr lang="en-US" sz="1800">
                <a:ea typeface="+mn-lt"/>
                <a:cs typeface="+mn-lt"/>
              </a:rPr>
              <a:t> (Bowlus, Gouin-Bonenfant, Liu, Lochner and Park, 2022)</a:t>
            </a:r>
            <a:endParaRPr lang="en-US" sz="1000">
              <a:latin typeface="Arial Nova Light"/>
              <a:cs typeface="Arial"/>
            </a:endParaRPr>
          </a:p>
          <a:p>
            <a:pPr>
              <a:lnSpc>
                <a:spcPct val="100000"/>
              </a:lnSpc>
              <a:spcBef>
                <a:spcPts val="0"/>
              </a:spcBef>
              <a:spcAft>
                <a:spcPts val="1200"/>
              </a:spcAft>
            </a:pPr>
            <a:endParaRPr lang="en-US" sz="1800">
              <a:ea typeface="+mn-lt"/>
              <a:cs typeface="+mn-lt"/>
            </a:endParaRPr>
          </a:p>
        </p:txBody>
      </p:sp>
    </p:spTree>
    <p:extLst>
      <p:ext uri="{BB962C8B-B14F-4D97-AF65-F5344CB8AC3E}">
        <p14:creationId xmlns:p14="http://schemas.microsoft.com/office/powerpoint/2010/main" val="530059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RDC on the university campus</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3676817"/>
          </a:xfrm>
        </p:spPr>
        <p:txBody>
          <a:bodyPr vert="horz" lIns="91440" tIns="45720" rIns="91440" bIns="45720" rtlCol="0" anchor="t">
            <a:normAutofit/>
          </a:bodyPr>
          <a:lstStyle/>
          <a:p>
            <a:pPr marL="0" indent="0">
              <a:lnSpc>
                <a:spcPct val="100000"/>
              </a:lnSpc>
              <a:buNone/>
            </a:pPr>
            <a:r>
              <a:rPr lang="en-CA" sz="2000" dirty="0"/>
              <a:t>Location on campus:</a:t>
            </a:r>
          </a:p>
          <a:p>
            <a:pPr>
              <a:lnSpc>
                <a:spcPct val="100000"/>
              </a:lnSpc>
              <a:spcBef>
                <a:spcPts val="600"/>
              </a:spcBef>
            </a:pPr>
            <a:r>
              <a:rPr lang="en-CA" sz="2000" dirty="0">
                <a:highlight>
                  <a:srgbClr val="C0C0C0"/>
                </a:highlight>
                <a:latin typeface="Arial"/>
                <a:cs typeface="Arial"/>
              </a:rPr>
              <a:t>[add location on your campus]</a:t>
            </a:r>
          </a:p>
          <a:p>
            <a:pPr>
              <a:lnSpc>
                <a:spcPct val="100000"/>
              </a:lnSpc>
              <a:spcBef>
                <a:spcPts val="600"/>
              </a:spcBef>
            </a:pPr>
            <a:r>
              <a:rPr lang="en-CA" sz="2000" dirty="0">
                <a:highlight>
                  <a:srgbClr val="C0C0C0"/>
                </a:highlight>
                <a:latin typeface="Arial"/>
                <a:cs typeface="Arial"/>
              </a:rPr>
              <a:t>[add to individual website for your local/campus RDC, if available]</a:t>
            </a:r>
          </a:p>
          <a:p>
            <a:pPr>
              <a:lnSpc>
                <a:spcPct val="100000"/>
              </a:lnSpc>
              <a:spcBef>
                <a:spcPts val="600"/>
              </a:spcBef>
            </a:pPr>
            <a:r>
              <a:rPr lang="en-CA" sz="2000" dirty="0">
                <a:highlight>
                  <a:srgbClr val="C0C0C0"/>
                </a:highlight>
                <a:latin typeface="Arial"/>
                <a:cs typeface="Arial"/>
              </a:rPr>
              <a:t>Data librarian(s) at the university: [add info here]</a:t>
            </a:r>
          </a:p>
          <a:p>
            <a:pPr marL="0" indent="0">
              <a:lnSpc>
                <a:spcPct val="100000"/>
              </a:lnSpc>
              <a:buNone/>
            </a:pPr>
            <a:r>
              <a:rPr lang="en-CA" sz="2000" dirty="0"/>
              <a:t> How to </a:t>
            </a:r>
            <a:r>
              <a:rPr lang="en-CA" sz="2000" dirty="0">
                <a:solidFill>
                  <a:srgbClr val="000000"/>
                </a:solidFill>
                <a:hlinkClick r:id="rId2"/>
              </a:rPr>
              <a:t>access Statistics Canada Microdata</a:t>
            </a:r>
            <a:r>
              <a:rPr lang="en-CA" sz="2000" dirty="0"/>
              <a:t> or other data through an RDC:</a:t>
            </a:r>
          </a:p>
          <a:p>
            <a:pPr marL="457200" indent="-457200">
              <a:lnSpc>
                <a:spcPct val="100000"/>
              </a:lnSpc>
              <a:spcBef>
                <a:spcPts val="600"/>
              </a:spcBef>
              <a:buFont typeface="+mj-lt"/>
              <a:buAutoNum type="arabicParenR"/>
            </a:pPr>
            <a:r>
              <a:rPr lang="en-CA" sz="2000" dirty="0"/>
              <a:t>Ensure your project requires Microdata</a:t>
            </a:r>
          </a:p>
          <a:p>
            <a:pPr marL="457200" indent="-457200">
              <a:lnSpc>
                <a:spcPct val="100000"/>
              </a:lnSpc>
              <a:spcBef>
                <a:spcPts val="0"/>
              </a:spcBef>
              <a:buFont typeface="+mj-lt"/>
              <a:buAutoNum type="arabicParenR"/>
            </a:pPr>
            <a:r>
              <a:rPr lang="en-CA" sz="2000" dirty="0"/>
              <a:t>Complete a project proposal </a:t>
            </a:r>
          </a:p>
          <a:p>
            <a:pPr marL="457200" indent="-457200">
              <a:lnSpc>
                <a:spcPct val="100000"/>
              </a:lnSpc>
              <a:spcBef>
                <a:spcPts val="0"/>
              </a:spcBef>
              <a:buFont typeface="+mj-lt"/>
              <a:buAutoNum type="arabicParenR"/>
            </a:pPr>
            <a:r>
              <a:rPr lang="en-CA" sz="2000" dirty="0"/>
              <a:t>Request a letter from your supervisor</a:t>
            </a:r>
          </a:p>
          <a:p>
            <a:pPr marL="457200" indent="-457200">
              <a:lnSpc>
                <a:spcPct val="100000"/>
              </a:lnSpc>
              <a:spcBef>
                <a:spcPts val="0"/>
              </a:spcBef>
              <a:buFont typeface="+mj-lt"/>
              <a:buAutoNum type="arabicParenR"/>
            </a:pPr>
            <a:r>
              <a:rPr lang="en-CA" sz="2000" dirty="0"/>
              <a:t>Upload your documents to the </a:t>
            </a:r>
            <a:r>
              <a:rPr lang="en-CA" sz="2000" dirty="0">
                <a:hlinkClick r:id="rId3"/>
              </a:rPr>
              <a:t>Microdata Access Platform</a:t>
            </a:r>
          </a:p>
          <a:p>
            <a:pPr>
              <a:lnSpc>
                <a:spcPct val="100000"/>
              </a:lnSpc>
              <a:spcBef>
                <a:spcPts val="0"/>
              </a:spcBef>
            </a:pPr>
            <a:endParaRPr lang="en-US" sz="2000"/>
          </a:p>
        </p:txBody>
      </p:sp>
    </p:spTree>
    <p:extLst>
      <p:ext uri="{BB962C8B-B14F-4D97-AF65-F5344CB8AC3E}">
        <p14:creationId xmlns:p14="http://schemas.microsoft.com/office/powerpoint/2010/main" val="2076948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Find out more about CRDCN</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3676817"/>
          </a:xfrm>
        </p:spPr>
        <p:txBody>
          <a:bodyPr vert="horz" lIns="91440" tIns="45720" rIns="91440" bIns="45720" rtlCol="0" anchor="t">
            <a:normAutofit/>
          </a:bodyPr>
          <a:lstStyle/>
          <a:p>
            <a:pPr>
              <a:lnSpc>
                <a:spcPct val="100000"/>
              </a:lnSpc>
            </a:pPr>
            <a:r>
              <a:rPr lang="en-CA" sz="2000"/>
              <a:t>Visit the CRDCN </a:t>
            </a:r>
            <a:r>
              <a:rPr lang="en-CA" sz="2000">
                <a:solidFill>
                  <a:srgbClr val="000000"/>
                </a:solidFill>
                <a:hlinkClick r:id="rId2"/>
              </a:rPr>
              <a:t>website</a:t>
            </a:r>
            <a:endParaRPr lang="en-CA" sz="2000">
              <a:solidFill>
                <a:srgbClr val="000000"/>
              </a:solidFill>
            </a:endParaRPr>
          </a:p>
          <a:p>
            <a:pPr>
              <a:lnSpc>
                <a:spcPct val="100000"/>
              </a:lnSpc>
            </a:pPr>
            <a:r>
              <a:rPr lang="en-CA" sz="2000"/>
              <a:t>Sign up for the </a:t>
            </a:r>
            <a:r>
              <a:rPr lang="en-CA" sz="2000">
                <a:solidFill>
                  <a:srgbClr val="000000"/>
                </a:solidFill>
                <a:hlinkClick r:id="rId3"/>
              </a:rPr>
              <a:t>CRDCN newsletter</a:t>
            </a:r>
            <a:endParaRPr lang="en-CA" sz="2000">
              <a:solidFill>
                <a:srgbClr val="000000"/>
              </a:solidFill>
            </a:endParaRPr>
          </a:p>
          <a:p>
            <a:pPr>
              <a:lnSpc>
                <a:spcPct val="100000"/>
              </a:lnSpc>
            </a:pPr>
            <a:r>
              <a:rPr lang="en-CA" sz="2000"/>
              <a:t>Participate in the CRDCN </a:t>
            </a:r>
            <a:r>
              <a:rPr lang="en-CA" sz="2000">
                <a:solidFill>
                  <a:srgbClr val="000000"/>
                </a:solidFill>
                <a:hlinkClick r:id="rId4"/>
              </a:rPr>
              <a:t>annual conference and other training</a:t>
            </a:r>
            <a:endParaRPr lang="en-CA" sz="2000">
              <a:solidFill>
                <a:srgbClr val="000000"/>
              </a:solidFill>
            </a:endParaRPr>
          </a:p>
          <a:p>
            <a:pPr>
              <a:lnSpc>
                <a:spcPct val="100000"/>
              </a:lnSpc>
            </a:pPr>
            <a:r>
              <a:rPr lang="en-CA" sz="2000"/>
              <a:t>Search or browse the </a:t>
            </a:r>
            <a:r>
              <a:rPr lang="en-CA" sz="2000">
                <a:solidFill>
                  <a:srgbClr val="000000"/>
                </a:solidFill>
                <a:hlinkClick r:id="rId5"/>
              </a:rPr>
              <a:t>publications and reports</a:t>
            </a:r>
            <a:r>
              <a:rPr lang="en-CA" sz="2000">
                <a:solidFill>
                  <a:srgbClr val="000000"/>
                </a:solidFill>
              </a:rPr>
              <a:t> </a:t>
            </a:r>
            <a:r>
              <a:rPr lang="en-CA" sz="2000"/>
              <a:t>to get to know the work of the 2000+ researchers in the CRDCN community</a:t>
            </a:r>
          </a:p>
          <a:p>
            <a:pPr>
              <a:lnSpc>
                <a:spcPct val="100000"/>
              </a:lnSpc>
            </a:pPr>
            <a:r>
              <a:rPr lang="en-CA" sz="2000"/>
              <a:t>Learn more about the </a:t>
            </a:r>
            <a:r>
              <a:rPr lang="en-CA" sz="2000">
                <a:hlinkClick r:id="rId6"/>
              </a:rPr>
              <a:t>data access continuum </a:t>
            </a:r>
            <a:r>
              <a:rPr lang="en-CA" sz="2000"/>
              <a:t>(including the </a:t>
            </a:r>
            <a:r>
              <a:rPr lang="en-CA" sz="2000">
                <a:hlinkClick r:id="rId7"/>
              </a:rPr>
              <a:t>Data Liberation Initiative</a:t>
            </a:r>
            <a:r>
              <a:rPr lang="en-CA" sz="2000"/>
              <a:t>, </a:t>
            </a:r>
            <a:r>
              <a:rPr lang="en-CA" sz="2000">
                <a:hlinkClick r:id="rId8"/>
              </a:rPr>
              <a:t>Real Time Remote Access</a:t>
            </a:r>
            <a:r>
              <a:rPr lang="en-CA" sz="2000"/>
              <a:t> and </a:t>
            </a:r>
            <a:r>
              <a:rPr lang="en-CA" sz="2000">
                <a:solidFill>
                  <a:srgbClr val="8EAADB"/>
                </a:solidFill>
                <a:hlinkClick r:id="rId9"/>
              </a:rPr>
              <a:t>Public Use Microdata </a:t>
            </a:r>
            <a:r>
              <a:rPr lang="en-CA" sz="2000">
                <a:hlinkClick r:id="rId9"/>
              </a:rPr>
              <a:t>File</a:t>
            </a:r>
            <a:r>
              <a:rPr lang="en-CA" sz="2000"/>
              <a:t>) and </a:t>
            </a:r>
            <a:r>
              <a:rPr lang="en-CA" sz="2000">
                <a:solidFill>
                  <a:srgbClr val="48A1FA"/>
                </a:solidFill>
                <a:hlinkClick r:id="rId10"/>
              </a:rPr>
              <a:t>Statistics </a:t>
            </a:r>
            <a:r>
              <a:rPr lang="en-CA" sz="2000">
                <a:hlinkClick r:id="rId10"/>
              </a:rPr>
              <a:t>Canada</a:t>
            </a:r>
            <a:endParaRPr lang="en-CA" sz="2000"/>
          </a:p>
          <a:p>
            <a:pPr marL="0" indent="0">
              <a:lnSpc>
                <a:spcPct val="100000"/>
              </a:lnSpc>
              <a:spcBef>
                <a:spcPts val="0"/>
              </a:spcBef>
              <a:buNone/>
            </a:pPr>
            <a:endParaRPr lang="en-US" sz="2000"/>
          </a:p>
        </p:txBody>
      </p:sp>
    </p:spTree>
    <p:extLst>
      <p:ext uri="{BB962C8B-B14F-4D97-AF65-F5344CB8AC3E}">
        <p14:creationId xmlns:p14="http://schemas.microsoft.com/office/powerpoint/2010/main" val="3733506411"/>
      </p:ext>
    </p:extLst>
  </p:cSld>
  <p:clrMapOvr>
    <a:masterClrMapping/>
  </p:clrMapOvr>
</p:sld>
</file>

<file path=ppt/theme/theme1.xml><?xml version="1.0" encoding="utf-8"?>
<a:theme xmlns:a="http://schemas.openxmlformats.org/drawingml/2006/main" name="Office Theme">
  <a:themeElements>
    <a:clrScheme name="CRDCN Colours">
      <a:dk1>
        <a:srgbClr val="63656A"/>
      </a:dk1>
      <a:lt1>
        <a:sysClr val="window" lastClr="FFFFFF"/>
      </a:lt1>
      <a:dk2>
        <a:srgbClr val="1F516E"/>
      </a:dk2>
      <a:lt2>
        <a:srgbClr val="E1E3E4"/>
      </a:lt2>
      <a:accent1>
        <a:srgbClr val="527CA6"/>
      </a:accent1>
      <a:accent2>
        <a:srgbClr val="FEC465"/>
      </a:accent2>
      <a:accent3>
        <a:srgbClr val="D7B5C6"/>
      </a:accent3>
      <a:accent4>
        <a:srgbClr val="85C0FB"/>
      </a:accent4>
      <a:accent5>
        <a:srgbClr val="C5E0B3"/>
      </a:accent5>
      <a:accent6>
        <a:srgbClr val="FEE599"/>
      </a:accent6>
      <a:hlink>
        <a:srgbClr val="48A1FA"/>
      </a:hlink>
      <a:folHlink>
        <a:srgbClr val="8EAADB"/>
      </a:folHlink>
    </a:clrScheme>
    <a:fontScheme name="CRDCN Fonts">
      <a:majorFont>
        <a:latin typeface="Arial"/>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17CCE3B9E2BF4C887E295A5737C2FE" ma:contentTypeVersion="16" ma:contentTypeDescription="Create a new document." ma:contentTypeScope="" ma:versionID="552fb71c07d0e1d795841af2ab4a2b20">
  <xsd:schema xmlns:xsd="http://www.w3.org/2001/XMLSchema" xmlns:xs="http://www.w3.org/2001/XMLSchema" xmlns:p="http://schemas.microsoft.com/office/2006/metadata/properties" xmlns:ns2="6a4bcc66-5e39-4110-9353-c9a98f9b6b27" xmlns:ns3="c9f1011f-09aa-438a-91e8-a3be1ebdc204" targetNamespace="http://schemas.microsoft.com/office/2006/metadata/properties" ma:root="true" ma:fieldsID="48ef7d146fb5369c67abc251c76d6f1e" ns2:_="" ns3:_="">
    <xsd:import namespace="6a4bcc66-5e39-4110-9353-c9a98f9b6b27"/>
    <xsd:import namespace="c9f1011f-09aa-438a-91e8-a3be1ebdc20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bcc66-5e39-4110-9353-c9a98f9b6b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3badbea-0c6b-4d4f-9bff-f10d9c965206"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f1011f-09aa-438a-91e8-a3be1ebdc20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8d9aac9-65da-47c1-9859-3385ec636fd5}" ma:internalName="TaxCatchAll" ma:showField="CatchAllData" ma:web="c9f1011f-09aa-438a-91e8-a3be1ebdc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a4bcc66-5e39-4110-9353-c9a98f9b6b27">
      <Terms xmlns="http://schemas.microsoft.com/office/infopath/2007/PartnerControls"/>
    </lcf76f155ced4ddcb4097134ff3c332f>
    <TaxCatchAll xmlns="c9f1011f-09aa-438a-91e8-a3be1ebdc204" xsi:nil="true"/>
    <MediaLengthInSeconds xmlns="6a4bcc66-5e39-4110-9353-c9a98f9b6b27" xsi:nil="true"/>
    <SharedWithUsers xmlns="c9f1011f-09aa-438a-91e8-a3be1ebdc204">
      <UserInfo>
        <DisplayName/>
        <AccountId xsi:nil="true"/>
        <AccountType/>
      </UserInfo>
    </SharedWithUsers>
  </documentManagement>
</p:properties>
</file>

<file path=customXml/itemProps1.xml><?xml version="1.0" encoding="utf-8"?>
<ds:datastoreItem xmlns:ds="http://schemas.openxmlformats.org/officeDocument/2006/customXml" ds:itemID="{F2143E66-6B76-41FD-83F5-5EE6E2A89179}">
  <ds:schemaRefs>
    <ds:schemaRef ds:uri="6a4bcc66-5e39-4110-9353-c9a98f9b6b27"/>
    <ds:schemaRef ds:uri="c9f1011f-09aa-438a-91e8-a3be1ebdc20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BA29483-5E78-4541-AD2D-42735FF9999B}">
  <ds:schemaRefs>
    <ds:schemaRef ds:uri="http://schemas.microsoft.com/sharepoint/v3/contenttype/forms"/>
  </ds:schemaRefs>
</ds:datastoreItem>
</file>

<file path=customXml/itemProps3.xml><?xml version="1.0" encoding="utf-8"?>
<ds:datastoreItem xmlns:ds="http://schemas.openxmlformats.org/officeDocument/2006/customXml" ds:itemID="{555E7EBE-8F52-41E7-AED3-CEA8B1FA5B00}">
  <ds:schemaRefs>
    <ds:schemaRef ds:uri="0083488e-d6c2-4778-b135-5cc161d792ca"/>
    <ds:schemaRef ds:uri="6a4bcc66-5e39-4110-9353-c9a98f9b6b27"/>
    <ds:schemaRef ds:uri="c9f1011f-09aa-438a-91e8-a3be1ebdc204"/>
    <ds:schemaRef ds:uri="d2218c32-09b1-43ca-9f00-34bad9345a6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1</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CRDCN 101 – Economics</vt:lpstr>
      <vt:lpstr>PowerPoint Presentation</vt:lpstr>
      <vt:lpstr>What is CRDCN and what is unique about data* accessed via the RDC?</vt:lpstr>
      <vt:lpstr>Statistics Canada microdata subject area categories</vt:lpstr>
      <vt:lpstr>Examples of datasets available via CRDCN</vt:lpstr>
      <vt:lpstr>Economic research in the RDCs</vt:lpstr>
      <vt:lpstr>RDC on the university campus</vt:lpstr>
      <vt:lpstr>Find out more about CRDCN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El-Hajar</dc:creator>
  <cp:revision>43</cp:revision>
  <dcterms:created xsi:type="dcterms:W3CDTF">2020-03-19T14:29:22Z</dcterms:created>
  <dcterms:modified xsi:type="dcterms:W3CDTF">2023-10-13T19:44:04Z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0x0101009417CCE3B9E2BF4C887E295A5737C2FE</vt:lpwstr>
  </property>
  <property fmtid="{D5CDD505-2E9C-101B-9397-08002B2CF9AE}" pid="3" name="MediaServiceImageTags">
    <vt:lpwstr/>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xd_Signature">
    <vt:bool>false</vt:bool>
  </property>
</Properties>
</file>