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8" r:id="rId5"/>
  </p:sldMasterIdLst>
  <p:sldIdLst>
    <p:sldId id="266" r:id="rId6"/>
    <p:sldId id="256" r:id="rId7"/>
    <p:sldId id="267" r:id="rId8"/>
    <p:sldId id="268" r:id="rId9"/>
    <p:sldId id="269" r:id="rId10"/>
    <p:sldId id="270" r:id="rId11"/>
    <p:sldId id="272" r:id="rId12"/>
    <p:sldId id="271" r:id="rId13"/>
    <p:sldId id="273" r:id="rId14"/>
    <p:sldId id="275" r:id="rId15"/>
    <p:sldId id="276" r:id="rId16"/>
    <p:sldId id="277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3DB758-4143-7665-8FBD-6C82207B67E9}" name="Adele Lee" initials="AL" userId="S::adele.lee@crdcn.ca::1f6d4b52-6c45-4b81-bc22-9901ae4ae1f0" providerId="AD"/>
  <p188:author id="{712DD5FE-E96C-25D8-7D6A-BB1AF1C2106D}" name="Michèle Anderson" initials="MA" userId="S::michele.anderson@crdcn.ca::2fbc88df-71dd-498a-af0a-517750797be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6698B-BC63-7980-C396-B8CDACFAB5E8}" v="19" dt="2022-08-23T15:36:30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6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CE62-7654-4FA9-92DF-193222C40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53328-5636-4F0A-8441-7ACFB843D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EBD94-1EE2-4454-957A-4C36A365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D8289-6461-4BA0-9B1F-C5C1C58A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67679-386C-4B2E-897D-71838D3D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30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ECE62-7654-4FA9-92DF-193222C40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53328-5636-4F0A-8441-7ACFB843D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EBD94-1EE2-4454-957A-4C36A365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D8289-6461-4BA0-9B1F-C5C1C58A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67679-386C-4B2E-897D-71838D3D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993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5077-EF1A-49E2-9D8D-86529E7C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31155-B833-4369-AE8C-04474791C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FDD54-2DE7-48A4-89DB-BBF4AF84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C975-601F-48A4-8E84-CC3FF18E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3274B-892C-447F-A95E-C9791C12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106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4AC4-6C74-4717-B34A-621F71F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06905"/>
            <a:ext cx="10515600" cy="98508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5A3E0-C3F7-4562-8B7B-3510980E2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9199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25E8C-E350-4E58-BF07-6B2DE54AA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44346-2CEC-4AB0-8EEA-91B09DBB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4B917-B538-4C76-979B-12B6F915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9111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1227F-4BFE-409A-AD58-9EA971BB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83B76-CF75-4B7F-B162-B091BAF8B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EA79-B6E2-4346-B1C8-79B27EF12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064EF-7CB3-4CF0-BCFE-CC3F5D94E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CB702-8805-4EEC-991A-3DAFE562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E5F35-B22B-4EAF-915D-199E3FDE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6855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771B-8CE4-4051-B9EE-51F0A1C9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8674"/>
            <a:ext cx="10515600" cy="6720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25E40-0F6C-43E5-AB88-5377579F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D0C5F-FE79-4417-8F74-AD961B71E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924E8-5ADE-43EB-8156-C4906FB72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4BD93-7C02-4848-9CF9-76B51EC4F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96F153-7944-47CF-A8CC-A8ACE979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066F71-C986-4DF9-84FA-77E8FBBC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D7844D-B867-49BC-868D-E4D396B5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42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88D2-9270-41AF-A3CC-CD22109A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F6A8A-447D-4CB2-9157-9B119EF9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08110-DADE-4212-819F-DF2091C3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5D60B-0F02-4BB1-BD08-6D702382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78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DD11A7-7C73-4B21-83D1-BBC267EB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DE8E9C-8C3B-4080-81A2-D317123F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CCE25-F2DE-4547-8CBA-8D164A65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7327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8366-A0F8-4C97-B9D0-BBBE29E8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D7DD2-4C4D-492C-A21B-C3A4C112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C0719-CE2B-4C39-AC4A-2E70FCF5C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4A76B-4C72-4894-8BD3-5DC5334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CBA1D-B5AE-45CE-8C62-708E18ED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36D7E-2629-48B6-B98A-4C610119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6956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856DD-85F7-40BF-AD6A-8CC45FA3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83E46-FDC5-4F10-B724-AADFABB78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C63C5-C2ED-4F9A-B51E-5952CAC8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2DEEC-BCC4-41DD-BD90-3938B822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63AB1-9A4A-40F3-AFB2-7E9BC01B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396D1-9308-4BD5-B554-054D4C13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01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5077-EF1A-49E2-9D8D-86529E7C4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31155-B833-4369-AE8C-04474791C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FDD54-2DE7-48A4-89DB-BBF4AF84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C975-601F-48A4-8E84-CC3FF18E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3274B-892C-447F-A95E-C9791C12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192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4AC4-6C74-4717-B34A-621F71F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06905"/>
            <a:ext cx="10515600" cy="98508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5A3E0-C3F7-4562-8B7B-3510980E2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9199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25E8C-E350-4E58-BF07-6B2DE54AA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44346-2CEC-4AB0-8EEA-91B09DBB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4B917-B538-4C76-979B-12B6F915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625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1227F-4BFE-409A-AD58-9EA971BB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83B76-CF75-4B7F-B162-B091BAF8B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EA79-B6E2-4346-B1C8-79B27EF12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064EF-7CB3-4CF0-BCFE-CC3F5D94E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CB702-8805-4EEC-991A-3DAFE562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E5F35-B22B-4EAF-915D-199E3FDE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466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771B-8CE4-4051-B9EE-51F0A1C9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8674"/>
            <a:ext cx="10515600" cy="67201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25E40-0F6C-43E5-AB88-5377579F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D0C5F-FE79-4417-8F74-AD961B71E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924E8-5ADE-43EB-8156-C4906FB72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4BD93-7C02-4848-9CF9-76B51EC4F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96F153-7944-47CF-A8CC-A8ACE9790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066F71-C986-4DF9-84FA-77E8FBBC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D7844D-B867-49BC-868D-E4D396B5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792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88D2-9270-41AF-A3CC-CD22109A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F6A8A-447D-4CB2-9157-9B119EF9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08110-DADE-4212-819F-DF2091C38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5D60B-0F02-4BB1-BD08-6D702382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8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DD11A7-7C73-4B21-83D1-BBC267EB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DE8E9C-8C3B-4080-81A2-D317123F0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CCE25-F2DE-4547-8CBA-8D164A65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954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8366-A0F8-4C97-B9D0-BBBE29E85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D7DD2-4C4D-492C-A21B-C3A4C112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C0719-CE2B-4C39-AC4A-2E70FCF5C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4A76B-4C72-4894-8BD3-5DC5334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CBA1D-B5AE-45CE-8C62-708E18ED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36D7E-2629-48B6-B98A-4C610119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046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856DD-85F7-40BF-AD6A-8CC45FA3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83E46-FDC5-4F10-B724-AADFABB78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C63C5-C2ED-4F9A-B51E-5952CAC8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2DEEC-BCC4-41DD-BD90-3938B822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63AB1-9A4A-40F3-AFB2-7E9BC01B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396D1-9308-4BD5-B554-054D4C13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81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84DCFD-5C2F-4F08-B2DD-3B3B6505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9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7F56A-5D87-4344-803A-18CC69A07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76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36DD-87F0-42B7-A4E7-17D9C1A2E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14286"/>
            <a:ext cx="27432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06491-829D-4094-B9C9-6CF0B482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14286"/>
            <a:ext cx="41148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33234-01A5-4AAB-8D58-8214239C7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14286"/>
            <a:ext cx="27432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EE50BC24-06B8-44E1-A156-4544924D247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1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6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1916A9D-04F5-4BCC-BF3D-E7302456F46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142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84DCFD-5C2F-4F08-B2DD-3B3B6505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4611"/>
            <a:ext cx="10515600" cy="696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7F56A-5D87-4344-803A-18CC69A07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76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A36DD-87F0-42B7-A4E7-17D9C1A2E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14286"/>
            <a:ext cx="27432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47CE0-5509-430C-BE72-EA262CB2E4BD}" type="datetimeFigureOut">
              <a:rPr lang="en-CA" smtClean="0"/>
              <a:t>2022-08-23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06491-829D-4094-B9C9-6CF0B4826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14286"/>
            <a:ext cx="41148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33234-01A5-4AAB-8D58-8214239C7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14286"/>
            <a:ext cx="2743200" cy="33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E7A3B-5097-470E-BF33-71AA6A02D7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08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hyperlink" Target="https://youtu.be/IM0HYHpfRXM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fr/microdonnees" TargetMode="External"/><Relationship Id="rId2" Type="http://schemas.openxmlformats.org/officeDocument/2006/relationships/hyperlink" Target="https://crdcn.ca/?lang=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fr/microdonnees/adtr/donnees" TargetMode="External"/><Relationship Id="rId2" Type="http://schemas.openxmlformats.org/officeDocument/2006/relationships/hyperlink" Target="https://www.statcan.gc.ca/fr/microdonnees/fmg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dcn.ca/a-propos/centres-de-donnees-de-recherche/?lang=fr" TargetMode="External"/><Relationship Id="rId4" Type="http://schemas.openxmlformats.org/officeDocument/2006/relationships/hyperlink" Target="https://crdcn.ca/publications-data/ensembles-de-donnees/?lang=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3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0800000">
            <a:off x="1" y="1"/>
            <a:ext cx="1134475" cy="1134475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5400000">
            <a:off x="8852787" y="1270903"/>
            <a:ext cx="4452285" cy="2226142"/>
          </a:xfrm>
          <a:prstGeom prst="rect">
            <a:avLst/>
          </a:prstGeom>
        </p:spPr>
      </p:pic>
      <p:sp>
        <p:nvSpPr>
          <p:cNvPr id="4" name="AutoShape 4"/>
          <p:cNvSpPr/>
          <p:nvPr/>
        </p:nvSpPr>
        <p:spPr>
          <a:xfrm>
            <a:off x="12471" y="4767947"/>
            <a:ext cx="12192000" cy="2090053"/>
          </a:xfrm>
          <a:prstGeom prst="rect">
            <a:avLst/>
          </a:prstGeom>
          <a:solidFill>
            <a:srgbClr val="1F516E"/>
          </a:solidFill>
        </p:spPr>
      </p:sp>
      <p:pic>
        <p:nvPicPr>
          <p:cNvPr id="5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5400000">
            <a:off x="0" y="3718024"/>
            <a:ext cx="1049923" cy="1049923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711200" y="5039327"/>
            <a:ext cx="7401581" cy="10105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19" normalizeH="0" baseline="0" noProof="0" dirty="0" err="1">
                <a:ln>
                  <a:noFill/>
                </a:ln>
                <a:solidFill>
                  <a:srgbClr val="E1E3E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Présenté</a:t>
            </a:r>
            <a:r>
              <a:rPr kumimoji="0" lang="en-US" sz="2000" b="1" i="0" u="none" strike="noStrike" kern="1200" cap="none" spc="19" normalizeH="0" baseline="0" noProof="0" dirty="0">
                <a:ln>
                  <a:noFill/>
                </a:ln>
                <a:solidFill>
                  <a:srgbClr val="E1E3E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 le RCCDR</a:t>
            </a:r>
            <a:endParaRPr kumimoji="0" lang="en-US" sz="2000" b="0" i="0" u="none" strike="noStrike" kern="1200" cap="none" spc="19" normalizeH="0" baseline="0" noProof="0" dirty="0">
              <a:ln>
                <a:noFill/>
              </a:ln>
              <a:solidFill>
                <a:srgbClr val="E1E3E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2000" b="0" i="0" u="none" strike="noStrike" kern="1200" cap="none" spc="19" normalizeH="0" baseline="0" noProof="0" dirty="0">
                <a:ln>
                  <a:noFill/>
                </a:ln>
                <a:solidFill>
                  <a:srgbClr val="E1E3E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Enregistré le </a:t>
            </a:r>
            <a:r>
              <a:rPr lang="fr-CA" sz="2000" spc="19" dirty="0">
                <a:solidFill>
                  <a:srgbClr val="E1E3E4"/>
                </a:solidFill>
                <a:latin typeface="Arial"/>
                <a:cs typeface="Arial"/>
              </a:rPr>
              <a:t>X</a:t>
            </a:r>
            <a:r>
              <a:rPr kumimoji="0" lang="fr-CA" sz="2000" b="0" i="0" u="none" strike="noStrike" kern="1200" cap="none" spc="19" normalizeH="0" baseline="0" noProof="0" dirty="0">
                <a:ln>
                  <a:noFill/>
                </a:ln>
                <a:solidFill>
                  <a:srgbClr val="E1E3E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juillet</a:t>
            </a:r>
            <a:r>
              <a:rPr kumimoji="0" lang="fr-CA" sz="2000" b="0" i="0" u="none" strike="noStrike" kern="1200" cap="none" spc="19" normalizeH="0" baseline="0" noProof="0" dirty="0">
                <a:ln>
                  <a:noFill/>
                </a:ln>
                <a:solidFill>
                  <a:srgbClr val="E1E3E4"/>
                </a:solidFill>
                <a:effectLst/>
                <a:highlight>
                  <a:srgbClr val="00FF00"/>
                </a:highlight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r-CA" sz="2000" b="0" i="0" u="none" strike="noStrike" kern="1200" cap="none" spc="19" normalizeH="0" baseline="0" noProof="0" dirty="0">
                <a:ln>
                  <a:noFill/>
                </a:ln>
                <a:solidFill>
                  <a:srgbClr val="E1E3E4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2022</a:t>
            </a:r>
            <a:endParaRPr kumimoji="0" lang="en-US" sz="2000" b="0" i="0" u="none" strike="noStrike" kern="1200" cap="none" spc="19" normalizeH="0" baseline="0" noProof="0" dirty="0">
              <a:ln>
                <a:noFill/>
              </a:ln>
              <a:solidFill>
                <a:srgbClr val="E1E3E4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19" normalizeH="0" baseline="0" noProof="0" dirty="0">
              <a:ln>
                <a:noFill/>
              </a:ln>
              <a:solidFill>
                <a:srgbClr val="E1E3E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711200" y="1536055"/>
            <a:ext cx="7229331" cy="10572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19" normalizeH="0" baseline="0" noProof="0" dirty="0" err="1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Utiliser</a:t>
            </a:r>
            <a:r>
              <a:rPr kumimoji="0" lang="en-US" sz="3600" b="1" i="0" u="none" strike="noStrike" kern="1200" cap="none" spc="19" normalizeH="0" baseline="0" noProof="0" dirty="0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le continuum </a:t>
            </a:r>
            <a:r>
              <a:rPr kumimoji="0" lang="en-US" sz="3600" b="1" i="0" u="none" strike="noStrike" kern="1200" cap="none" spc="19" normalizeH="0" baseline="0" noProof="0" dirty="0" err="1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d’accès</a:t>
            </a:r>
            <a:r>
              <a:rPr kumimoji="0" lang="en-US" sz="3600" b="1" i="0" u="none" strike="noStrike" kern="1200" cap="none" spc="19" normalizeH="0" baseline="0" noProof="0" dirty="0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19" normalizeH="0" baseline="0" noProof="0" dirty="0">
              <a:ln>
                <a:noFill/>
              </a:ln>
              <a:solidFill>
                <a:srgbClr val="527CA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19" normalizeH="0" baseline="0" noProof="0" dirty="0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pour la recherche </a:t>
            </a:r>
            <a:r>
              <a:rPr kumimoji="0" lang="en-US" sz="3600" b="1" i="0" u="none" strike="noStrike" kern="1200" cap="none" spc="19" normalizeH="0" baseline="0" noProof="0" dirty="0" err="1">
                <a:ln>
                  <a:noFill/>
                </a:ln>
                <a:solidFill>
                  <a:srgbClr val="527CA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académique</a:t>
            </a:r>
            <a:endParaRPr kumimoji="0" lang="en-US" sz="3600" b="1" i="0" u="none" strike="noStrike" kern="1200" cap="none" spc="19" normalizeH="0" baseline="0" noProof="0" dirty="0" err="1">
              <a:ln>
                <a:noFill/>
              </a:ln>
              <a:solidFill>
                <a:srgbClr val="527CA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C45A14-08D2-46F0-3695-611580461D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222" y="6377756"/>
            <a:ext cx="838200" cy="295275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A2D9CFD6-0F17-E679-38D3-762629EA55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62" y="5139363"/>
            <a:ext cx="3453391" cy="13472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7822FF-6805-83CC-5A6C-1D5057493EA3}"/>
              </a:ext>
            </a:extLst>
          </p:cNvPr>
          <p:cNvSpPr txBox="1"/>
          <p:nvPr/>
        </p:nvSpPr>
        <p:spPr>
          <a:xfrm>
            <a:off x="378199" y="6227669"/>
            <a:ext cx="396408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dirty="0">
                <a:solidFill>
                  <a:schemeClr val="bg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https://youtu.be/IM0HYHpfRXM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8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678" y="108354"/>
            <a:ext cx="8111905" cy="696077"/>
          </a:xfrm>
        </p:spPr>
        <p:txBody>
          <a:bodyPr>
            <a:noAutofit/>
          </a:bodyPr>
          <a:lstStyle/>
          <a:p>
            <a:r>
              <a:rPr lang="fr-CA" sz="3600" dirty="0"/>
              <a:t>Comparaison des résultats - Résultats des visites dentaires</a:t>
            </a:r>
            <a:endParaRPr lang="en-CA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19FE67C-8D73-882B-8744-41930668C2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7231"/>
              </p:ext>
            </p:extLst>
          </p:nvPr>
        </p:nvGraphicFramePr>
        <p:xfrm>
          <a:off x="333375" y="1679088"/>
          <a:ext cx="11525249" cy="3017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781">
                  <a:extLst>
                    <a:ext uri="{9D8B030D-6E8A-4147-A177-3AD203B41FA5}">
                      <a16:colId xmlns:a16="http://schemas.microsoft.com/office/drawing/2014/main" val="3732279452"/>
                    </a:ext>
                  </a:extLst>
                </a:gridCol>
                <a:gridCol w="3578807">
                  <a:extLst>
                    <a:ext uri="{9D8B030D-6E8A-4147-A177-3AD203B41FA5}">
                      <a16:colId xmlns:a16="http://schemas.microsoft.com/office/drawing/2014/main" val="313425930"/>
                    </a:ext>
                  </a:extLst>
                </a:gridCol>
                <a:gridCol w="2621476">
                  <a:extLst>
                    <a:ext uri="{9D8B030D-6E8A-4147-A177-3AD203B41FA5}">
                      <a16:colId xmlns:a16="http://schemas.microsoft.com/office/drawing/2014/main" val="3081715992"/>
                    </a:ext>
                  </a:extLst>
                </a:gridCol>
                <a:gridCol w="1767035">
                  <a:extLst>
                    <a:ext uri="{9D8B030D-6E8A-4147-A177-3AD203B41FA5}">
                      <a16:colId xmlns:a16="http://schemas.microsoft.com/office/drawing/2014/main" val="966946570"/>
                    </a:ext>
                  </a:extLst>
                </a:gridCol>
                <a:gridCol w="2001150">
                  <a:extLst>
                    <a:ext uri="{9D8B030D-6E8A-4147-A177-3AD203B41FA5}">
                      <a16:colId xmlns:a16="http://schemas.microsoft.com/office/drawing/2014/main" val="3619467882"/>
                    </a:ext>
                  </a:extLst>
                </a:gridCol>
              </a:tblGrid>
              <a:tr h="521425">
                <a:tc gridSpan="2">
                  <a:txBody>
                    <a:bodyPr/>
                    <a:lstStyle/>
                    <a:p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(proportion de </a:t>
                      </a:r>
                      <a:r>
                        <a:rPr lang="en-US" dirty="0" err="1"/>
                        <a:t>l'échantillon</a:t>
                      </a:r>
                      <a:r>
                        <a:rPr lang="en-US" dirty="0"/>
                        <a:t>)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original (CDR)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ADTR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FMGD</a:t>
                      </a:r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38126"/>
                  </a:ext>
                </a:extLst>
              </a:tr>
              <a:tr h="813077">
                <a:tc rowSpan="3">
                  <a:txBody>
                    <a:bodyPr/>
                    <a:lstStyle/>
                    <a:p>
                      <a:r>
                        <a:rPr lang="en-US" dirty="0"/>
                        <a:t>Immigration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&lt;10</a:t>
                      </a:r>
                      <a:endParaRPr lang="en-CA" dirty="0"/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22,1 %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22,1 %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21,9 %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29565"/>
                  </a:ext>
                </a:extLst>
              </a:tr>
              <a:tr h="52142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10-20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24,2 %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24,2 %</a:t>
                      </a:r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78,1 %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30308"/>
                  </a:ext>
                </a:extLst>
              </a:tr>
              <a:tr h="52142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20+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53,8 %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53,8 %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77389"/>
                  </a:ext>
                </a:extLst>
              </a:tr>
              <a:tr h="521425">
                <a:tc gridSpan="2">
                  <a:txBody>
                    <a:bodyPr/>
                    <a:lstStyle/>
                    <a:p>
                      <a:r>
                        <a:rPr lang="en-US" dirty="0"/>
                        <a:t>Sexe - </a:t>
                      </a:r>
                      <a:r>
                        <a:rPr lang="en-US" dirty="0" err="1"/>
                        <a:t>Masculin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49,1 %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49,3 %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18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86C497E-2E9C-2140-8183-37ABF65A89D1}"/>
              </a:ext>
            </a:extLst>
          </p:cNvPr>
          <p:cNvSpPr txBox="1"/>
          <p:nvPr/>
        </p:nvSpPr>
        <p:spPr>
          <a:xfrm>
            <a:off x="333375" y="4930241"/>
            <a:ext cx="8037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*L'article original ne fournit pas d'intervalles de confiance pour les proportions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74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678" y="108354"/>
            <a:ext cx="8111905" cy="696077"/>
          </a:xfrm>
        </p:spPr>
        <p:txBody>
          <a:bodyPr>
            <a:noAutofit/>
          </a:bodyPr>
          <a:lstStyle/>
          <a:p>
            <a:r>
              <a:rPr lang="fr-CA" sz="3600" dirty="0"/>
              <a:t>Comparaison des résultats - Résultats des visites dentaires</a:t>
            </a:r>
            <a:endParaRPr lang="en-CA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C497E-2E9C-2140-8183-37ABF65A89D1}"/>
              </a:ext>
            </a:extLst>
          </p:cNvPr>
          <p:cNvSpPr txBox="1"/>
          <p:nvPr/>
        </p:nvSpPr>
        <p:spPr>
          <a:xfrm>
            <a:off x="314324" y="4631422"/>
            <a:ext cx="9680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* Les IC de l'ADTR ne sont pas exacts, les estimations sont basées sur le total _N de l'ESCC</a:t>
            </a:r>
            <a:endParaRPr lang="en-CA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646709D-11E7-C6C9-93A4-6C6F4FD9DE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983298"/>
              </p:ext>
            </p:extLst>
          </p:nvPr>
        </p:nvGraphicFramePr>
        <p:xfrm>
          <a:off x="314324" y="1648485"/>
          <a:ext cx="11563349" cy="2878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677">
                  <a:extLst>
                    <a:ext uri="{9D8B030D-6E8A-4147-A177-3AD203B41FA5}">
                      <a16:colId xmlns:a16="http://schemas.microsoft.com/office/drawing/2014/main" val="3732279452"/>
                    </a:ext>
                  </a:extLst>
                </a:gridCol>
                <a:gridCol w="3596929">
                  <a:extLst>
                    <a:ext uri="{9D8B030D-6E8A-4147-A177-3AD203B41FA5}">
                      <a16:colId xmlns:a16="http://schemas.microsoft.com/office/drawing/2014/main" val="313425930"/>
                    </a:ext>
                  </a:extLst>
                </a:gridCol>
                <a:gridCol w="2722900">
                  <a:extLst>
                    <a:ext uri="{9D8B030D-6E8A-4147-A177-3AD203B41FA5}">
                      <a16:colId xmlns:a16="http://schemas.microsoft.com/office/drawing/2014/main" val="3081715992"/>
                    </a:ext>
                  </a:extLst>
                </a:gridCol>
                <a:gridCol w="2073593">
                  <a:extLst>
                    <a:ext uri="{9D8B030D-6E8A-4147-A177-3AD203B41FA5}">
                      <a16:colId xmlns:a16="http://schemas.microsoft.com/office/drawing/2014/main" val="966946570"/>
                    </a:ext>
                  </a:extLst>
                </a:gridCol>
                <a:gridCol w="1822250">
                  <a:extLst>
                    <a:ext uri="{9D8B030D-6E8A-4147-A177-3AD203B41FA5}">
                      <a16:colId xmlns:a16="http://schemas.microsoft.com/office/drawing/2014/main" val="3619467882"/>
                    </a:ext>
                  </a:extLst>
                </a:gridCol>
              </a:tblGrid>
              <a:tr h="684401">
                <a:tc gridSpan="2">
                  <a:txBody>
                    <a:bodyPr/>
                    <a:lstStyle/>
                    <a:p>
                      <a:r>
                        <a:rPr lang="fr-CA" dirty="0"/>
                        <a:t>Statistique (rapport de cotes non ajustés)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original (CDR)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ADTR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FMGD</a:t>
                      </a:r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38126"/>
                  </a:ext>
                </a:extLst>
              </a:tr>
              <a:tr h="744790">
                <a:tc rowSpan="3">
                  <a:txBody>
                    <a:bodyPr/>
                    <a:lstStyle/>
                    <a:p>
                      <a:r>
                        <a:rPr lang="en-US" dirty="0"/>
                        <a:t>Immigration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&lt;10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1,90 (1,40-2,57)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1,89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(1,61-2,23)</a:t>
                      </a:r>
                      <a:endParaRPr lang="en-C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1,84 (1,35-2,52)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29565"/>
                  </a:ext>
                </a:extLst>
              </a:tr>
              <a:tr h="48310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10-20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1,12 (0,84-1,50)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1,12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(0,95-1,32)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30308"/>
                  </a:ext>
                </a:extLst>
              </a:tr>
              <a:tr h="48310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20+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77389"/>
                  </a:ext>
                </a:extLst>
              </a:tr>
              <a:tr h="483106">
                <a:tc gridSpan="2">
                  <a:txBody>
                    <a:bodyPr/>
                    <a:lstStyle/>
                    <a:p>
                      <a:r>
                        <a:rPr lang="en-US" dirty="0"/>
                        <a:t>Sexe - </a:t>
                      </a:r>
                      <a:r>
                        <a:rPr lang="en-US" dirty="0" err="1"/>
                        <a:t>Masculin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1,40 (1,10-1,79)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1,41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(1,23-1,61)</a:t>
                      </a:r>
                      <a:endParaRPr lang="en-C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1,40 (1,09-1,82)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18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41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2678" y="108354"/>
            <a:ext cx="8111905" cy="696077"/>
          </a:xfrm>
        </p:spPr>
        <p:txBody>
          <a:bodyPr>
            <a:noAutofit/>
          </a:bodyPr>
          <a:lstStyle/>
          <a:p>
            <a:r>
              <a:rPr lang="fr-CA" sz="3600" dirty="0"/>
              <a:t>Comparaison des résultats - Résultats des visites dentaires</a:t>
            </a:r>
            <a:endParaRPr lang="en-CA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6C497E-2E9C-2140-8183-37ABF65A89D1}"/>
              </a:ext>
            </a:extLst>
          </p:cNvPr>
          <p:cNvSpPr txBox="1"/>
          <p:nvPr/>
        </p:nvSpPr>
        <p:spPr>
          <a:xfrm>
            <a:off x="837519" y="4160642"/>
            <a:ext cx="9680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*Le contrôle de l'assurance dentaire ne figure pas dans ce modèle</a:t>
            </a:r>
          </a:p>
          <a:p>
            <a:r>
              <a:rPr lang="fr-CA" dirty="0"/>
              <a:t>*Les contrôles des revenus ont dû être redéfinis</a:t>
            </a:r>
            <a:endParaRPr lang="en-CA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BC4400F6-227A-D78C-7700-977CDB491B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037474"/>
              </p:ext>
            </p:extLst>
          </p:nvPr>
        </p:nvGraphicFramePr>
        <p:xfrm>
          <a:off x="837519" y="1420077"/>
          <a:ext cx="10516962" cy="2595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586">
                  <a:extLst>
                    <a:ext uri="{9D8B030D-6E8A-4147-A177-3AD203B41FA5}">
                      <a16:colId xmlns:a16="http://schemas.microsoft.com/office/drawing/2014/main" val="3732279452"/>
                    </a:ext>
                  </a:extLst>
                </a:gridCol>
                <a:gridCol w="3611747">
                  <a:extLst>
                    <a:ext uri="{9D8B030D-6E8A-4147-A177-3AD203B41FA5}">
                      <a16:colId xmlns:a16="http://schemas.microsoft.com/office/drawing/2014/main" val="313425930"/>
                    </a:ext>
                  </a:extLst>
                </a:gridCol>
                <a:gridCol w="2371061">
                  <a:extLst>
                    <a:ext uri="{9D8B030D-6E8A-4147-A177-3AD203B41FA5}">
                      <a16:colId xmlns:a16="http://schemas.microsoft.com/office/drawing/2014/main" val="3081715992"/>
                    </a:ext>
                  </a:extLst>
                </a:gridCol>
                <a:gridCol w="1287489">
                  <a:extLst>
                    <a:ext uri="{9D8B030D-6E8A-4147-A177-3AD203B41FA5}">
                      <a16:colId xmlns:a16="http://schemas.microsoft.com/office/drawing/2014/main" val="966946570"/>
                    </a:ext>
                  </a:extLst>
                </a:gridCol>
                <a:gridCol w="1826079">
                  <a:extLst>
                    <a:ext uri="{9D8B030D-6E8A-4147-A177-3AD203B41FA5}">
                      <a16:colId xmlns:a16="http://schemas.microsoft.com/office/drawing/2014/main" val="3619467882"/>
                    </a:ext>
                  </a:extLst>
                </a:gridCol>
              </a:tblGrid>
              <a:tr h="723391">
                <a:tc gridSpan="2">
                  <a:txBody>
                    <a:bodyPr/>
                    <a:lstStyle/>
                    <a:p>
                      <a:r>
                        <a:rPr lang="fr-CA" dirty="0"/>
                        <a:t>Statistique (rapport de cotes ajustés)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original (CDR)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ADTR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Statistique</a:t>
                      </a:r>
                      <a:r>
                        <a:rPr lang="en-US" dirty="0"/>
                        <a:t> FMGD</a:t>
                      </a:r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38126"/>
                  </a:ext>
                </a:extLst>
              </a:tr>
              <a:tr h="468077">
                <a:tc rowSpan="3">
                  <a:txBody>
                    <a:bodyPr/>
                    <a:lstStyle/>
                    <a:p>
                      <a:r>
                        <a:rPr lang="en-US" dirty="0"/>
                        <a:t>Immigration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&lt;10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1,51 (0,94-2,41)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S.O.</a:t>
                      </a:r>
                      <a:endParaRPr lang="en-C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1,73 (1,16-2,58)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29565"/>
                  </a:ext>
                </a:extLst>
              </a:tr>
              <a:tr h="46807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10-20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1,23 (0,83-1,84)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S.O.</a:t>
                      </a:r>
                      <a:endParaRPr lang="en-C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30308"/>
                  </a:ext>
                </a:extLst>
              </a:tr>
              <a:tr h="46807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r>
                        <a:rPr lang="en-US" dirty="0"/>
                        <a:t>  20+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S.O.</a:t>
                      </a:r>
                      <a:endParaRPr lang="en-C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77389"/>
                  </a:ext>
                </a:extLst>
              </a:tr>
              <a:tr h="468077">
                <a:tc gridSpan="2">
                  <a:txBody>
                    <a:bodyPr/>
                    <a:lstStyle/>
                    <a:p>
                      <a:r>
                        <a:rPr lang="en-US" dirty="0"/>
                        <a:t>Sexe - </a:t>
                      </a:r>
                      <a:r>
                        <a:rPr lang="en-US" dirty="0" err="1"/>
                        <a:t>Masculin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1,84 (1,35-2,51)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S.O.</a:t>
                      </a:r>
                      <a:endParaRPr lang="en-CA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1,79 (1,34-2,40)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18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741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24" y="137458"/>
            <a:ext cx="8733576" cy="696077"/>
          </a:xfrm>
        </p:spPr>
        <p:txBody>
          <a:bodyPr>
            <a:noAutofit/>
          </a:bodyPr>
          <a:lstStyle/>
          <a:p>
            <a:r>
              <a:rPr lang="fr-CA" sz="3200" dirty="0">
                <a:ea typeface="+mj-lt"/>
                <a:cs typeface="+mj-lt"/>
              </a:rPr>
              <a:t>La recherche académique avec le continuum</a:t>
            </a:r>
            <a:endParaRPr lang="en-CA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003153-2CD4-AAF9-C3EB-10A49794C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220"/>
            <a:ext cx="10515600" cy="41469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r-CA" dirty="0"/>
              <a:t>L’ADTR ne convient pas bien à un article de recherche courant basé sur des données</a:t>
            </a:r>
          </a:p>
          <a:p>
            <a:pPr lvl="1"/>
            <a:r>
              <a:rPr lang="fr-CA" dirty="0"/>
              <a:t>Sans possibilité de régression, l'analyse ne sera généralement pas d'assez bonne qualité ni assez approfondie pour être publiée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fr-CA" dirty="0"/>
              <a:t>L'ADTR peut être très utile dans d'autres cas de figure</a:t>
            </a:r>
            <a:endParaRPr lang="en-US" dirty="0"/>
          </a:p>
          <a:p>
            <a:pPr lvl="1"/>
            <a:r>
              <a:rPr lang="fr-CA" dirty="0"/>
              <a:t>Contexte d'un travail empirique qualitatif</a:t>
            </a:r>
          </a:p>
          <a:p>
            <a:pPr lvl="1"/>
            <a:r>
              <a:rPr lang="fr-CA" dirty="0"/>
              <a:t>Comprendre si vous </a:t>
            </a:r>
            <a:r>
              <a:rPr lang="fr-CA" i="1" dirty="0"/>
              <a:t>tenez quelque chose</a:t>
            </a:r>
            <a:r>
              <a:rPr lang="fr-CA" dirty="0"/>
              <a:t> avant de vous lancer dans un projet de recherche basé sur des données</a:t>
            </a:r>
            <a:endParaRPr lang="en-US" dirty="0"/>
          </a:p>
          <a:p>
            <a:pPr lvl="1"/>
            <a:r>
              <a:rPr lang="fr-CA" dirty="0"/>
              <a:t>Cas où les fichiers à grande diffusion ne sont pas disponibles (d'autant que les données administratives sont de plus en plus accessibles)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25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24" y="137458"/>
            <a:ext cx="8733576" cy="696077"/>
          </a:xfrm>
        </p:spPr>
        <p:txBody>
          <a:bodyPr>
            <a:noAutofit/>
          </a:bodyPr>
          <a:lstStyle/>
          <a:p>
            <a:r>
              <a:rPr lang="fr-CA" sz="3200" dirty="0">
                <a:ea typeface="+mj-lt"/>
                <a:cs typeface="+mj-lt"/>
              </a:rPr>
              <a:t>La recherche académique avec le continuum</a:t>
            </a:r>
            <a:endParaRPr lang="en-CA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003153-2CD4-AAF9-C3EB-10A49794C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220"/>
            <a:ext cx="10515600" cy="41469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/>
              <a:t>L'article aurait </a:t>
            </a:r>
            <a:r>
              <a:rPr lang="fr-CA" i="1" dirty="0"/>
              <a:t>probablement</a:t>
            </a:r>
            <a:r>
              <a:rPr lang="fr-CA" dirty="0"/>
              <a:t> pu être publié sans aller dans un CDR</a:t>
            </a:r>
            <a:endParaRPr lang="en-US" dirty="0"/>
          </a:p>
          <a:p>
            <a:pPr lvl="1"/>
            <a:r>
              <a:rPr lang="fr-CA" dirty="0"/>
              <a:t>Perte minimale de résolution dans les variables</a:t>
            </a:r>
            <a:endParaRPr lang="en-US" dirty="0"/>
          </a:p>
          <a:p>
            <a:pPr lvl="1"/>
            <a:r>
              <a:rPr lang="fr-CA" dirty="0"/>
              <a:t>Toutes les variables nécessaires sont disponibles</a:t>
            </a:r>
            <a:endParaRPr lang="en-US" dirty="0"/>
          </a:p>
          <a:p>
            <a:pPr lvl="1"/>
            <a:r>
              <a:rPr lang="fr-CA" dirty="0"/>
              <a:t>Les variables sont regroupées même si elles sont continues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fr-CA" dirty="0"/>
              <a:t>Mais ce n'est en général pas le cas</a:t>
            </a:r>
            <a:endParaRPr lang="en-US" dirty="0"/>
          </a:p>
          <a:p>
            <a:pPr lvl="1"/>
            <a:r>
              <a:rPr lang="fr-CA" dirty="0"/>
              <a:t>Par exemple, il ne serait pas possible de parvenir aux mêmes résultats pour la population autochtone hors réserve </a:t>
            </a:r>
            <a:endParaRPr lang="en-US" dirty="0"/>
          </a:p>
          <a:p>
            <a:pPr lvl="1"/>
            <a:r>
              <a:rPr lang="fr-CA" dirty="0"/>
              <a:t>Différentes procédures statistiques risquent d'être impossibles</a:t>
            </a:r>
            <a:endParaRPr lang="en-US" dirty="0"/>
          </a:p>
          <a:p>
            <a:pPr lvl="2"/>
            <a:r>
              <a:rPr lang="fr-CA" dirty="0"/>
              <a:t>ex : estimer un gradient entre le revenu et le soin dentaire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37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278" y="137458"/>
            <a:ext cx="8329189" cy="696077"/>
          </a:xfrm>
        </p:spPr>
        <p:txBody>
          <a:bodyPr>
            <a:noAutofit/>
          </a:bodyPr>
          <a:lstStyle/>
          <a:p>
            <a:r>
              <a:rPr lang="en-US" sz="3600" dirty="0"/>
              <a:t>À </a:t>
            </a:r>
            <a:r>
              <a:rPr lang="en-US" sz="3600" dirty="0" err="1"/>
              <a:t>vous</a:t>
            </a:r>
            <a:r>
              <a:rPr lang="en-US" sz="3600" dirty="0"/>
              <a:t> de </a:t>
            </a:r>
            <a:r>
              <a:rPr lang="en-US" sz="3600" dirty="0" err="1"/>
              <a:t>jouer</a:t>
            </a:r>
            <a:endParaRPr lang="en-CA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003153-2CD4-AAF9-C3EB-10A49794C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5220"/>
            <a:ext cx="10515600" cy="41469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/>
              <a:t>Adressez-vous au bibliothécaire ou au bibliothécaire de données de votre université</a:t>
            </a:r>
            <a:endParaRPr lang="en-US" dirty="0"/>
          </a:p>
          <a:p>
            <a:r>
              <a:rPr lang="fr-CA" dirty="0"/>
              <a:t>Visitez le </a:t>
            </a:r>
            <a:r>
              <a:rPr lang="fr-CA" dirty="0">
                <a:hlinkClick r:id="rId2"/>
              </a:rPr>
              <a:t>site web du RCCDR</a:t>
            </a:r>
            <a:endParaRPr lang="fr-CA" dirty="0"/>
          </a:p>
          <a:p>
            <a:r>
              <a:rPr lang="fr-CA" dirty="0"/>
              <a:t>Visitez le </a:t>
            </a:r>
            <a:r>
              <a:rPr lang="fr-CA" dirty="0">
                <a:hlinkClick r:id="rId3"/>
              </a:rPr>
              <a:t>site web de Statistique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0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886" y="161692"/>
            <a:ext cx="10515600" cy="696077"/>
          </a:xfrm>
        </p:spPr>
        <p:txBody>
          <a:bodyPr>
            <a:normAutofit/>
          </a:bodyPr>
          <a:lstStyle/>
          <a:p>
            <a:r>
              <a:rPr lang="en-US" dirty="0"/>
              <a:t>Continuum </a:t>
            </a:r>
            <a:r>
              <a:rPr lang="en-US" dirty="0" err="1"/>
              <a:t>d’accès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8E3E5-9BFC-25C9-0330-6D320227D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128" y="1590591"/>
            <a:ext cx="10515600" cy="3676817"/>
          </a:xfrm>
        </p:spPr>
        <p:txBody>
          <a:bodyPr/>
          <a:lstStyle/>
          <a:p>
            <a:r>
              <a:rPr lang="fr-CA" dirty="0">
                <a:hlinkClick r:id="rId2"/>
              </a:rPr>
              <a:t>Fichiers de </a:t>
            </a:r>
            <a:r>
              <a:rPr lang="fr-CA" dirty="0" err="1">
                <a:hlinkClick r:id="rId2"/>
              </a:rPr>
              <a:t>microdonnées</a:t>
            </a:r>
            <a:r>
              <a:rPr lang="fr-CA" dirty="0">
                <a:hlinkClick r:id="rId2"/>
              </a:rPr>
              <a:t> à grande diffusion</a:t>
            </a:r>
            <a:r>
              <a:rPr lang="en-US" dirty="0">
                <a:hlinkClick r:id="rId2"/>
              </a:rPr>
              <a:t> (FMGD)</a:t>
            </a:r>
            <a:endParaRPr lang="en-US" dirty="0"/>
          </a:p>
          <a:p>
            <a:r>
              <a:rPr lang="fr-CA" dirty="0">
                <a:hlinkClick r:id="rId3"/>
              </a:rPr>
              <a:t>Accès à distance en temps réel</a:t>
            </a:r>
            <a:r>
              <a:rPr lang="en-US" dirty="0">
                <a:hlinkClick r:id="rId3"/>
              </a:rPr>
              <a:t> (ADTR)</a:t>
            </a:r>
            <a:endParaRPr lang="en-US" dirty="0"/>
          </a:p>
          <a:p>
            <a:r>
              <a:rPr lang="en-US" dirty="0" err="1">
                <a:hlinkClick r:id="rId4"/>
              </a:rPr>
              <a:t>Fichiers</a:t>
            </a:r>
            <a:r>
              <a:rPr lang="en-US" dirty="0">
                <a:hlinkClick r:id="rId4"/>
              </a:rPr>
              <a:t> maîtres dans les </a:t>
            </a:r>
            <a:r>
              <a:rPr lang="en-US" dirty="0" err="1">
                <a:hlinkClick r:id="rId4"/>
              </a:rPr>
              <a:t>Centres</a:t>
            </a:r>
            <a:r>
              <a:rPr lang="en-US" dirty="0">
                <a:hlinkClick r:id="rId4"/>
              </a:rPr>
              <a:t> de </a:t>
            </a:r>
            <a:r>
              <a:rPr lang="en-US" dirty="0" err="1">
                <a:hlinkClick r:id="rId4"/>
              </a:rPr>
              <a:t>données</a:t>
            </a:r>
            <a:r>
              <a:rPr lang="en-US" dirty="0">
                <a:hlinkClick r:id="rId4"/>
              </a:rPr>
              <a:t> de recherche (CDR) </a:t>
            </a:r>
            <a:r>
              <a:rPr lang="en-US" dirty="0"/>
              <a:t>– dans les </a:t>
            </a:r>
            <a:r>
              <a:rPr lang="en-US" dirty="0" err="1">
                <a:hlinkClick r:id="rId5"/>
              </a:rPr>
              <a:t>universités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canadiennes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76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7064" y="137458"/>
            <a:ext cx="8510259" cy="696077"/>
          </a:xfrm>
        </p:spPr>
        <p:txBody>
          <a:bodyPr>
            <a:normAutofit/>
          </a:bodyPr>
          <a:lstStyle/>
          <a:p>
            <a:r>
              <a:rPr lang="en-US" dirty="0" err="1">
                <a:cs typeface="Arial"/>
              </a:rPr>
              <a:t>Puis</a:t>
            </a:r>
            <a:r>
              <a:rPr lang="en-US" dirty="0">
                <a:cs typeface="Arial"/>
              </a:rPr>
              <a:t>-je </a:t>
            </a:r>
            <a:r>
              <a:rPr lang="en-US" dirty="0" err="1">
                <a:cs typeface="Arial"/>
              </a:rPr>
              <a:t>répliquer</a:t>
            </a:r>
            <a:r>
              <a:rPr lang="en-US" dirty="0">
                <a:cs typeface="Arial"/>
              </a:rPr>
              <a:t> un article ?</a:t>
            </a:r>
            <a:endParaRPr lang="en-C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18E3E5-9BFC-25C9-0330-6D320227D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128" y="1330859"/>
            <a:ext cx="10515600" cy="4499573"/>
          </a:xfrm>
        </p:spPr>
        <p:txBody>
          <a:bodyPr>
            <a:normAutofit lnSpcReduction="10000"/>
          </a:bodyPr>
          <a:lstStyle/>
          <a:p>
            <a:r>
              <a:rPr lang="fr-CA" dirty="0" err="1"/>
              <a:t>Repliquer</a:t>
            </a:r>
            <a:r>
              <a:rPr lang="fr-CA" dirty="0"/>
              <a:t> une analyse effectuée dans un CDR, jusqu'où puis-je aller avec chaque système d’accès ?</a:t>
            </a:r>
            <a:endParaRPr lang="en-US" dirty="0"/>
          </a:p>
          <a:p>
            <a:pPr marL="0" indent="0">
              <a:buNone/>
            </a:pPr>
            <a:r>
              <a:rPr lang="fr-CA" dirty="0"/>
              <a:t>L'article contient :</a:t>
            </a:r>
            <a:endParaRPr lang="en-US" dirty="0"/>
          </a:p>
          <a:p>
            <a:r>
              <a:rPr lang="fr-CA" dirty="0"/>
              <a:t>Des moyennes de la population pour l'échantillon</a:t>
            </a:r>
            <a:endParaRPr lang="en-US" dirty="0"/>
          </a:p>
          <a:p>
            <a:r>
              <a:rPr lang="fr-CA" dirty="0"/>
              <a:t>Des rapports de cotes non ajustés</a:t>
            </a:r>
            <a:endParaRPr lang="en-US" dirty="0"/>
          </a:p>
          <a:p>
            <a:r>
              <a:rPr lang="fr-CA" dirty="0"/>
              <a:t>Des rapports de cotes ajustés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4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Mehra, V. M., </a:t>
            </a:r>
            <a:r>
              <a:rPr lang="en-US" sz="2000" dirty="0" err="1">
                <a:ea typeface="+mn-lt"/>
                <a:cs typeface="+mn-lt"/>
              </a:rPr>
              <a:t>Costanian</a:t>
            </a:r>
            <a:r>
              <a:rPr lang="en-US" sz="2000" dirty="0">
                <a:ea typeface="+mn-lt"/>
                <a:cs typeface="+mn-lt"/>
              </a:rPr>
              <a:t>, C., Khanna, S., &amp; Tamim, H. (2019). “Dental care use by immigrant Canadians in Ontario: a cross-sectional analysis of the 2014 Canadian Community Health Survey (CCHS)”. </a:t>
            </a:r>
            <a:r>
              <a:rPr lang="en-US" sz="2000" i="1" dirty="0">
                <a:ea typeface="+mn-lt"/>
                <a:cs typeface="+mn-lt"/>
              </a:rPr>
              <a:t>BMC oral health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i="1" dirty="0">
                <a:ea typeface="+mn-lt"/>
                <a:cs typeface="+mn-lt"/>
              </a:rPr>
              <a:t>19</a:t>
            </a:r>
            <a:r>
              <a:rPr lang="en-US" sz="2000" dirty="0">
                <a:ea typeface="+mn-lt"/>
                <a:cs typeface="+mn-lt"/>
              </a:rPr>
              <a:t>(1), 1-9.</a:t>
            </a:r>
            <a:endParaRPr lang="en-US" sz="1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800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48" y="886952"/>
            <a:ext cx="11706131" cy="696077"/>
          </a:xfrm>
        </p:spPr>
        <p:txBody>
          <a:bodyPr>
            <a:normAutofit/>
          </a:bodyPr>
          <a:lstStyle/>
          <a:p>
            <a:r>
              <a:rPr lang="fr-CA" dirty="0">
                <a:cs typeface="Arial"/>
              </a:rPr>
              <a:t>Alors, qu'est-ce qui peut être recréé ?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094D26-F0D9-044B-C1A6-C29B694B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501574"/>
              </p:ext>
            </p:extLst>
          </p:nvPr>
        </p:nvGraphicFramePr>
        <p:xfrm>
          <a:off x="250057" y="1583029"/>
          <a:ext cx="1169188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410418306"/>
                    </a:ext>
                  </a:extLst>
                </a:gridCol>
                <a:gridCol w="2957285">
                  <a:extLst>
                    <a:ext uri="{9D8B030D-6E8A-4147-A177-3AD203B41FA5}">
                      <a16:colId xmlns:a16="http://schemas.microsoft.com/office/drawing/2014/main" val="3262565839"/>
                    </a:ext>
                  </a:extLst>
                </a:gridCol>
                <a:gridCol w="1182950">
                  <a:extLst>
                    <a:ext uri="{9D8B030D-6E8A-4147-A177-3AD203B41FA5}">
                      <a16:colId xmlns:a16="http://schemas.microsoft.com/office/drawing/2014/main" val="3198880744"/>
                    </a:ext>
                  </a:extLst>
                </a:gridCol>
                <a:gridCol w="2658209">
                  <a:extLst>
                    <a:ext uri="{9D8B030D-6E8A-4147-A177-3AD203B41FA5}">
                      <a16:colId xmlns:a16="http://schemas.microsoft.com/office/drawing/2014/main" val="2091581714"/>
                    </a:ext>
                  </a:extLst>
                </a:gridCol>
                <a:gridCol w="2950341">
                  <a:extLst>
                    <a:ext uri="{9D8B030D-6E8A-4147-A177-3AD203B41FA5}">
                      <a16:colId xmlns:a16="http://schemas.microsoft.com/office/drawing/2014/main" val="3961443143"/>
                    </a:ext>
                  </a:extLst>
                </a:gridCol>
              </a:tblGrid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Partie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l'article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Exemple</a:t>
                      </a:r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CDR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ADTR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FMGD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151149"/>
                  </a:ext>
                </a:extLst>
              </a:tr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Statistiques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sommaires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proportion de femmes dans l'échantillon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89588"/>
                  </a:ext>
                </a:extLst>
              </a:tr>
              <a:tr h="1154701">
                <a:tc>
                  <a:txBody>
                    <a:bodyPr/>
                    <a:lstStyle/>
                    <a:p>
                      <a:r>
                        <a:rPr lang="fr-CA" dirty="0"/>
                        <a:t>Rapports de cotes non 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Techniquement possible, mais </a:t>
                      </a:r>
                      <a:r>
                        <a:rPr lang="fr-CA" b="1" dirty="0"/>
                        <a:t>très</a:t>
                      </a:r>
                      <a:r>
                        <a:rPr lang="fr-CA" dirty="0"/>
                        <a:t> imprécis, avec mauvaise estimation de l'intervalle de confiance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935788"/>
                  </a:ext>
                </a:extLst>
              </a:tr>
              <a:tr h="1421170">
                <a:tc>
                  <a:txBody>
                    <a:bodyPr/>
                    <a:lstStyle/>
                    <a:p>
                      <a:r>
                        <a:rPr lang="en-US" dirty="0"/>
                        <a:t>Rapports de cotes </a:t>
                      </a:r>
                      <a:r>
                        <a:rPr lang="en-US" dirty="0" err="1"/>
                        <a:t>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femmes, en fonction du revenu, de l'état civil, etc.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Aucune régression possible avec l'ADTR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2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50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48" y="886952"/>
            <a:ext cx="11706131" cy="696077"/>
          </a:xfrm>
        </p:spPr>
        <p:txBody>
          <a:bodyPr>
            <a:normAutofit/>
          </a:bodyPr>
          <a:lstStyle/>
          <a:p>
            <a:r>
              <a:rPr lang="fr-CA" dirty="0">
                <a:cs typeface="Arial"/>
              </a:rPr>
              <a:t>Alors, qu'est-ce qui peut être recréé ?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094D26-F0D9-044B-C1A6-C29B694B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965124"/>
              </p:ext>
            </p:extLst>
          </p:nvPr>
        </p:nvGraphicFramePr>
        <p:xfrm>
          <a:off x="250057" y="1583029"/>
          <a:ext cx="1169188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410418306"/>
                    </a:ext>
                  </a:extLst>
                </a:gridCol>
                <a:gridCol w="2957285">
                  <a:extLst>
                    <a:ext uri="{9D8B030D-6E8A-4147-A177-3AD203B41FA5}">
                      <a16:colId xmlns:a16="http://schemas.microsoft.com/office/drawing/2014/main" val="3262565839"/>
                    </a:ext>
                  </a:extLst>
                </a:gridCol>
                <a:gridCol w="1182950">
                  <a:extLst>
                    <a:ext uri="{9D8B030D-6E8A-4147-A177-3AD203B41FA5}">
                      <a16:colId xmlns:a16="http://schemas.microsoft.com/office/drawing/2014/main" val="3198880744"/>
                    </a:ext>
                  </a:extLst>
                </a:gridCol>
                <a:gridCol w="2658209">
                  <a:extLst>
                    <a:ext uri="{9D8B030D-6E8A-4147-A177-3AD203B41FA5}">
                      <a16:colId xmlns:a16="http://schemas.microsoft.com/office/drawing/2014/main" val="2091581714"/>
                    </a:ext>
                  </a:extLst>
                </a:gridCol>
                <a:gridCol w="2950341">
                  <a:extLst>
                    <a:ext uri="{9D8B030D-6E8A-4147-A177-3AD203B41FA5}">
                      <a16:colId xmlns:a16="http://schemas.microsoft.com/office/drawing/2014/main" val="3961443143"/>
                    </a:ext>
                  </a:extLst>
                </a:gridCol>
              </a:tblGrid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Partie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l'article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Exemple</a:t>
                      </a:r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CDR</a:t>
                      </a:r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ADTR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FMGD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151149"/>
                  </a:ext>
                </a:extLst>
              </a:tr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Statistiques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sommaires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proportion de femmes dans l'échantillon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89588"/>
                  </a:ext>
                </a:extLst>
              </a:tr>
              <a:tr h="1154701">
                <a:tc>
                  <a:txBody>
                    <a:bodyPr/>
                    <a:lstStyle/>
                    <a:p>
                      <a:r>
                        <a:rPr lang="fr-CA" dirty="0"/>
                        <a:t>Rapports de cotes non 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Techniquement possible, mais </a:t>
                      </a:r>
                      <a:r>
                        <a:rPr lang="fr-CA" b="1" dirty="0"/>
                        <a:t>très</a:t>
                      </a:r>
                      <a:r>
                        <a:rPr lang="fr-CA" dirty="0"/>
                        <a:t> imprécis, avec mauvaise estimation de l'intervalle de confiance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935788"/>
                  </a:ext>
                </a:extLst>
              </a:tr>
              <a:tr h="1421170">
                <a:tc>
                  <a:txBody>
                    <a:bodyPr/>
                    <a:lstStyle/>
                    <a:p>
                      <a:r>
                        <a:rPr lang="en-US" dirty="0"/>
                        <a:t>Rapports de cotes </a:t>
                      </a:r>
                      <a:r>
                        <a:rPr lang="en-US" dirty="0" err="1"/>
                        <a:t>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femmes, en fonction du revenu, de l'état civil, etc.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Aucune régression possible avec l'ADTR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2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20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48" y="886952"/>
            <a:ext cx="11706131" cy="696077"/>
          </a:xfrm>
        </p:spPr>
        <p:txBody>
          <a:bodyPr>
            <a:normAutofit/>
          </a:bodyPr>
          <a:lstStyle/>
          <a:p>
            <a:r>
              <a:rPr lang="fr-CA" dirty="0">
                <a:cs typeface="Arial"/>
              </a:rPr>
              <a:t>Alors, qu'est-ce qui peut être recréé ?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094D26-F0D9-044B-C1A6-C29B694B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214579"/>
              </p:ext>
            </p:extLst>
          </p:nvPr>
        </p:nvGraphicFramePr>
        <p:xfrm>
          <a:off x="250057" y="1583029"/>
          <a:ext cx="1169188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410418306"/>
                    </a:ext>
                  </a:extLst>
                </a:gridCol>
                <a:gridCol w="2957285">
                  <a:extLst>
                    <a:ext uri="{9D8B030D-6E8A-4147-A177-3AD203B41FA5}">
                      <a16:colId xmlns:a16="http://schemas.microsoft.com/office/drawing/2014/main" val="3262565839"/>
                    </a:ext>
                  </a:extLst>
                </a:gridCol>
                <a:gridCol w="1182950">
                  <a:extLst>
                    <a:ext uri="{9D8B030D-6E8A-4147-A177-3AD203B41FA5}">
                      <a16:colId xmlns:a16="http://schemas.microsoft.com/office/drawing/2014/main" val="3198880744"/>
                    </a:ext>
                  </a:extLst>
                </a:gridCol>
                <a:gridCol w="2658209">
                  <a:extLst>
                    <a:ext uri="{9D8B030D-6E8A-4147-A177-3AD203B41FA5}">
                      <a16:colId xmlns:a16="http://schemas.microsoft.com/office/drawing/2014/main" val="2091581714"/>
                    </a:ext>
                  </a:extLst>
                </a:gridCol>
                <a:gridCol w="2950341">
                  <a:extLst>
                    <a:ext uri="{9D8B030D-6E8A-4147-A177-3AD203B41FA5}">
                      <a16:colId xmlns:a16="http://schemas.microsoft.com/office/drawing/2014/main" val="3961443143"/>
                    </a:ext>
                  </a:extLst>
                </a:gridCol>
              </a:tblGrid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Partie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l'article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Exemple</a:t>
                      </a:r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CDR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ADTR</a:t>
                      </a:r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FMGD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151149"/>
                  </a:ext>
                </a:extLst>
              </a:tr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Statistiques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sommaires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proportion de femmes dans l'échantillon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89588"/>
                  </a:ext>
                </a:extLst>
              </a:tr>
              <a:tr h="1154701">
                <a:tc>
                  <a:txBody>
                    <a:bodyPr/>
                    <a:lstStyle/>
                    <a:p>
                      <a:r>
                        <a:rPr lang="fr-CA" dirty="0"/>
                        <a:t>Rapports de cotes non 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Techniquement possible, mais </a:t>
                      </a:r>
                      <a:r>
                        <a:rPr lang="fr-CA" b="1" dirty="0"/>
                        <a:t>très</a:t>
                      </a:r>
                      <a:r>
                        <a:rPr lang="fr-CA" dirty="0"/>
                        <a:t> imprécis, avec mauvaise estimation de l'intervalle de confiance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935788"/>
                  </a:ext>
                </a:extLst>
              </a:tr>
              <a:tr h="1421170">
                <a:tc>
                  <a:txBody>
                    <a:bodyPr/>
                    <a:lstStyle/>
                    <a:p>
                      <a:r>
                        <a:rPr lang="en-US" dirty="0"/>
                        <a:t>Rapports de cotes </a:t>
                      </a:r>
                      <a:r>
                        <a:rPr lang="en-US" dirty="0" err="1"/>
                        <a:t>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femmes, en fonction du revenu, de l'état civil, etc.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Aucune régression possible avec l'ADTR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2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97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7064" y="137458"/>
            <a:ext cx="8510259" cy="696077"/>
          </a:xfrm>
        </p:spPr>
        <p:txBody>
          <a:bodyPr>
            <a:normAutofit/>
          </a:bodyPr>
          <a:lstStyle/>
          <a:p>
            <a:r>
              <a:rPr lang="en-US" dirty="0"/>
              <a:t>ADTR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18D607B-4115-A988-BE2A-CF87617EE5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355558"/>
                <a:ext cx="10515600" cy="3908404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dirty="0"/>
                  <a:t>Avec les rapports de cotes ajustés, </a:t>
                </a:r>
                <a:r>
                  <a:rPr lang="fr-CA" u="sng" dirty="0"/>
                  <a:t>non</a:t>
                </a:r>
                <a:endParaRPr lang="en-US" u="sng" dirty="0"/>
              </a:p>
              <a:p>
                <a:r>
                  <a:rPr lang="fr-CA" dirty="0"/>
                  <a:t>Avec les rapports non ajustés, oui, mais de manière imprécise et avec des erreurs-types erronées</a:t>
                </a:r>
                <a:endParaRPr lang="en-US" dirty="0"/>
              </a:p>
              <a:p>
                <a:pPr marL="457200" lvl="1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fr-CA" dirty="0"/>
                  <a:t>Les statistiques sommaires peuvent être parfaitement calculées, c'est à cela que sert l'ADTR !</a:t>
                </a:r>
                <a:endParaRPr lang="en-US" dirty="0"/>
              </a:p>
              <a:p>
                <a:r>
                  <a:rPr lang="fr-CA" dirty="0"/>
                  <a:t>En outre : je peux utiliser toutes les variables telles que définies dans l'article original</a:t>
                </a:r>
                <a:endParaRPr lang="en-US" dirty="0"/>
              </a:p>
              <a:p>
                <a:r>
                  <a:rPr lang="en-US" dirty="0"/>
                  <a:t>Arrondissement et </a:t>
                </a:r>
                <a:r>
                  <a:rPr lang="en-US" dirty="0" err="1"/>
                  <a:t>poids</a:t>
                </a:r>
                <a:r>
                  <a:rPr lang="en-US" dirty="0"/>
                  <a:t> </a:t>
                </a:r>
                <a:r>
                  <a:rPr lang="en-US" dirty="0" err="1"/>
                  <a:t>d’échantillonnage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118D607B-4115-A988-BE2A-CF87617EE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55558"/>
                <a:ext cx="10515600" cy="3908404"/>
              </a:xfrm>
              <a:prstGeom prst="rect">
                <a:avLst/>
              </a:prstGeom>
              <a:blipFill>
                <a:blip r:embed="rId2"/>
                <a:stretch>
                  <a:fillRect l="-928" t="-3427" r="-13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569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48" y="886952"/>
            <a:ext cx="11706131" cy="696077"/>
          </a:xfrm>
        </p:spPr>
        <p:txBody>
          <a:bodyPr>
            <a:normAutofit/>
          </a:bodyPr>
          <a:lstStyle/>
          <a:p>
            <a:r>
              <a:rPr lang="fr-CA" dirty="0">
                <a:cs typeface="Arial"/>
              </a:rPr>
              <a:t>Alors, qu'est-ce qui peut être recréé ?</a:t>
            </a:r>
            <a:endParaRPr lang="en-C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094D26-F0D9-044B-C1A6-C29B694B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429111"/>
              </p:ext>
            </p:extLst>
          </p:nvPr>
        </p:nvGraphicFramePr>
        <p:xfrm>
          <a:off x="250057" y="1583029"/>
          <a:ext cx="1169188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410418306"/>
                    </a:ext>
                  </a:extLst>
                </a:gridCol>
                <a:gridCol w="2957285">
                  <a:extLst>
                    <a:ext uri="{9D8B030D-6E8A-4147-A177-3AD203B41FA5}">
                      <a16:colId xmlns:a16="http://schemas.microsoft.com/office/drawing/2014/main" val="3262565839"/>
                    </a:ext>
                  </a:extLst>
                </a:gridCol>
                <a:gridCol w="1182950">
                  <a:extLst>
                    <a:ext uri="{9D8B030D-6E8A-4147-A177-3AD203B41FA5}">
                      <a16:colId xmlns:a16="http://schemas.microsoft.com/office/drawing/2014/main" val="3198880744"/>
                    </a:ext>
                  </a:extLst>
                </a:gridCol>
                <a:gridCol w="2658209">
                  <a:extLst>
                    <a:ext uri="{9D8B030D-6E8A-4147-A177-3AD203B41FA5}">
                      <a16:colId xmlns:a16="http://schemas.microsoft.com/office/drawing/2014/main" val="2091581714"/>
                    </a:ext>
                  </a:extLst>
                </a:gridCol>
                <a:gridCol w="2950341">
                  <a:extLst>
                    <a:ext uri="{9D8B030D-6E8A-4147-A177-3AD203B41FA5}">
                      <a16:colId xmlns:a16="http://schemas.microsoft.com/office/drawing/2014/main" val="3961443143"/>
                    </a:ext>
                  </a:extLst>
                </a:gridCol>
              </a:tblGrid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Partie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l'article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Exemple</a:t>
                      </a:r>
                      <a:endParaRPr lang="en-US" dirty="0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CDR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ADTR</a:t>
                      </a:r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Données</a:t>
                      </a:r>
                      <a:r>
                        <a:rPr lang="en-US" dirty="0"/>
                        <a:t> FMGD</a:t>
                      </a:r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151149"/>
                  </a:ext>
                </a:extLst>
              </a:tr>
              <a:tr h="621762">
                <a:tc>
                  <a:txBody>
                    <a:bodyPr/>
                    <a:lstStyle/>
                    <a:p>
                      <a:r>
                        <a:rPr lang="en-US" dirty="0" err="1"/>
                        <a:t>Statistiques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sommaires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Quelle est la proportion de femmes dans l'échantillon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89588"/>
                  </a:ext>
                </a:extLst>
              </a:tr>
              <a:tr h="1154701">
                <a:tc>
                  <a:txBody>
                    <a:bodyPr/>
                    <a:lstStyle/>
                    <a:p>
                      <a:r>
                        <a:rPr lang="fr-CA" dirty="0"/>
                        <a:t>Rapports de cotes non 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 ?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Techniquement possible, mais </a:t>
                      </a:r>
                      <a:r>
                        <a:rPr lang="fr-CA" b="1" dirty="0"/>
                        <a:t>très</a:t>
                      </a:r>
                      <a:r>
                        <a:rPr lang="fr-CA" dirty="0"/>
                        <a:t> imprécis, avec mauvaise estimation de l'intervalle de confiance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sz="1800" b="0" i="0" u="none" strike="noStrike" noProof="0" dirty="0">
                          <a:latin typeface="+mn-lt"/>
                        </a:rPr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935788"/>
                  </a:ext>
                </a:extLst>
              </a:tr>
              <a:tr h="1421170">
                <a:tc>
                  <a:txBody>
                    <a:bodyPr/>
                    <a:lstStyle/>
                    <a:p>
                      <a:r>
                        <a:rPr lang="en-US" dirty="0"/>
                        <a:t>Rapports de cotes </a:t>
                      </a:r>
                      <a:r>
                        <a:rPr lang="en-US" dirty="0" err="1"/>
                        <a:t>ajustés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fr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Combien d'hommes ont de mauvais soins dentaires par rapport aux femmes, en fonction du revenu, de l'état civil, etc.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Oui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Aucune régression possible avec l'ADTR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Pas comme dans l'article, mais assez semblable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22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14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3F6E36-D9CC-BE5C-D176-9CFEAC19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9082" y="153621"/>
            <a:ext cx="8111905" cy="696077"/>
          </a:xfrm>
        </p:spPr>
        <p:txBody>
          <a:bodyPr>
            <a:noAutofit/>
          </a:bodyPr>
          <a:lstStyle/>
          <a:p>
            <a:r>
              <a:rPr lang="fr-CA" sz="3600" dirty="0">
                <a:cs typeface="Arial"/>
              </a:rPr>
              <a:t>Variables du FMGD vs fichier maître</a:t>
            </a:r>
            <a:endParaRPr lang="en-CA" sz="3600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6A911BCB-EFDA-2CA8-32B2-6CC9351D28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542583"/>
              </p:ext>
            </p:extLst>
          </p:nvPr>
        </p:nvGraphicFramePr>
        <p:xfrm>
          <a:off x="357416" y="1834678"/>
          <a:ext cx="11477167" cy="256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2889">
                  <a:extLst>
                    <a:ext uri="{9D8B030D-6E8A-4147-A177-3AD203B41FA5}">
                      <a16:colId xmlns:a16="http://schemas.microsoft.com/office/drawing/2014/main" val="2310190303"/>
                    </a:ext>
                  </a:extLst>
                </a:gridCol>
                <a:gridCol w="3701937">
                  <a:extLst>
                    <a:ext uri="{9D8B030D-6E8A-4147-A177-3AD203B41FA5}">
                      <a16:colId xmlns:a16="http://schemas.microsoft.com/office/drawing/2014/main" val="4079920233"/>
                    </a:ext>
                  </a:extLst>
                </a:gridCol>
                <a:gridCol w="4512341">
                  <a:extLst>
                    <a:ext uri="{9D8B030D-6E8A-4147-A177-3AD203B41FA5}">
                      <a16:colId xmlns:a16="http://schemas.microsoft.com/office/drawing/2014/main" val="3964934993"/>
                    </a:ext>
                  </a:extLst>
                </a:gridCol>
              </a:tblGrid>
              <a:tr h="640125">
                <a:tc>
                  <a:txBody>
                    <a:bodyPr/>
                    <a:lstStyle/>
                    <a:p>
                      <a:r>
                        <a:rPr lang="en-US"/>
                        <a:t>Variable</a:t>
                      </a:r>
                      <a:endParaRPr lang="en-US" dirty="0"/>
                    </a:p>
                  </a:txBody>
                  <a:tcPr marL="95596" marR="95596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Définition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l'article</a:t>
                      </a:r>
                      <a:r>
                        <a:rPr lang="en-US" dirty="0"/>
                        <a:t> original</a:t>
                      </a:r>
                    </a:p>
                  </a:txBody>
                  <a:tcPr marL="95596" marR="95596"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Plus proche correspondance du FMGD</a:t>
                      </a:r>
                      <a:endParaRPr lang="en-US" dirty="0"/>
                    </a:p>
                  </a:txBody>
                  <a:tcPr marL="95596" marR="95596"/>
                </a:tc>
                <a:extLst>
                  <a:ext uri="{0D108BD9-81ED-4DB2-BD59-A6C34878D82A}">
                    <a16:rowId xmlns:a16="http://schemas.microsoft.com/office/drawing/2014/main" val="2439414871"/>
                  </a:ext>
                </a:extLst>
              </a:tr>
              <a:tr h="640125">
                <a:tc>
                  <a:txBody>
                    <a:bodyPr/>
                    <a:lstStyle/>
                    <a:p>
                      <a:r>
                        <a:rPr lang="en-US" dirty="0" err="1"/>
                        <a:t>Revenu</a:t>
                      </a:r>
                      <a:r>
                        <a:rPr lang="en-US" dirty="0"/>
                        <a:t> du ménage ($)</a:t>
                      </a:r>
                    </a:p>
                  </a:txBody>
                  <a:tcPr marL="95596" marR="9559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&lt;30 000 ; 30-99 999 ; 100 000+</a:t>
                      </a:r>
                    </a:p>
                  </a:txBody>
                  <a:tcPr marL="95596" marR="95596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&lt;20 000 ; 20 000-79 999 ; 80 000+</a:t>
                      </a:r>
                    </a:p>
                  </a:txBody>
                  <a:tcPr marL="95596" marR="95596"/>
                </a:tc>
                <a:extLst>
                  <a:ext uri="{0D108BD9-81ED-4DB2-BD59-A6C34878D82A}">
                    <a16:rowId xmlns:a16="http://schemas.microsoft.com/office/drawing/2014/main" val="4151603081"/>
                  </a:ext>
                </a:extLst>
              </a:tr>
              <a:tr h="6401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Années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depuis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l'immigration</a:t>
                      </a:r>
                      <a:endParaRPr lang="en-US" dirty="0"/>
                    </a:p>
                  </a:txBody>
                  <a:tcPr marL="95596" marR="95596"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&lt;10 </a:t>
                      </a:r>
                      <a:r>
                        <a:rPr lang="en-US" dirty="0" err="1"/>
                        <a:t>ans</a:t>
                      </a:r>
                      <a:r>
                        <a:rPr lang="en-US" dirty="0"/>
                        <a:t> ; 10-20 </a:t>
                      </a:r>
                      <a:r>
                        <a:rPr lang="en-US" dirty="0" err="1"/>
                        <a:t>ans</a:t>
                      </a:r>
                      <a:r>
                        <a:rPr lang="en-US" dirty="0"/>
                        <a:t> ; &gt;20 </a:t>
                      </a:r>
                      <a:r>
                        <a:rPr lang="en-US" dirty="0" err="1"/>
                        <a:t>ans</a:t>
                      </a:r>
                      <a:endParaRPr lang="en-US" dirty="0"/>
                    </a:p>
                  </a:txBody>
                  <a:tcPr marL="95596" marR="95596"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&lt;10 </a:t>
                      </a:r>
                      <a:r>
                        <a:rPr lang="en-US" dirty="0" err="1"/>
                        <a:t>ans</a:t>
                      </a:r>
                      <a:r>
                        <a:rPr lang="en-US" dirty="0"/>
                        <a:t> ; 10+ </a:t>
                      </a:r>
                      <a:r>
                        <a:rPr lang="en-US" dirty="0" err="1"/>
                        <a:t>ans</a:t>
                      </a:r>
                      <a:endParaRPr lang="en-US" dirty="0"/>
                    </a:p>
                  </a:txBody>
                  <a:tcPr marL="95596" marR="95596"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848494"/>
                  </a:ext>
                </a:extLst>
              </a:tr>
              <a:tr h="64012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err="1"/>
                        <a:t>Âge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années</a:t>
                      </a:r>
                      <a:endParaRPr lang="en-US" dirty="0"/>
                    </a:p>
                  </a:txBody>
                  <a:tcPr marL="95596" marR="9559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&lt;18 ; 18-34 ; 35-54 ; 55+</a:t>
                      </a:r>
                    </a:p>
                  </a:txBody>
                  <a:tcPr marL="95596" marR="9559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CA" dirty="0"/>
                        <a:t>Possible, mais c'est une coïncidence</a:t>
                      </a:r>
                      <a:endParaRPr lang="en-US" dirty="0"/>
                    </a:p>
                  </a:txBody>
                  <a:tcPr marL="95596" marR="9559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60729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74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DCN Colours">
      <a:dk1>
        <a:srgbClr val="63656A"/>
      </a:dk1>
      <a:lt1>
        <a:sysClr val="window" lastClr="FFFFFF"/>
      </a:lt1>
      <a:dk2>
        <a:srgbClr val="1F516E"/>
      </a:dk2>
      <a:lt2>
        <a:srgbClr val="E1E3E4"/>
      </a:lt2>
      <a:accent1>
        <a:srgbClr val="527CA6"/>
      </a:accent1>
      <a:accent2>
        <a:srgbClr val="FEC465"/>
      </a:accent2>
      <a:accent3>
        <a:srgbClr val="D7B5C6"/>
      </a:accent3>
      <a:accent4>
        <a:srgbClr val="85C0FB"/>
      </a:accent4>
      <a:accent5>
        <a:srgbClr val="C5E0B3"/>
      </a:accent5>
      <a:accent6>
        <a:srgbClr val="FEE599"/>
      </a:accent6>
      <a:hlink>
        <a:srgbClr val="48A1FA"/>
      </a:hlink>
      <a:folHlink>
        <a:srgbClr val="8EAADB"/>
      </a:folHlink>
    </a:clrScheme>
    <a:fontScheme name="CRDCN Fonts">
      <a:majorFont>
        <a:latin typeface="Arial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RDCN Colours">
      <a:dk1>
        <a:srgbClr val="63656A"/>
      </a:dk1>
      <a:lt1>
        <a:sysClr val="window" lastClr="FFFFFF"/>
      </a:lt1>
      <a:dk2>
        <a:srgbClr val="1F516E"/>
      </a:dk2>
      <a:lt2>
        <a:srgbClr val="E1E3E4"/>
      </a:lt2>
      <a:accent1>
        <a:srgbClr val="527CA6"/>
      </a:accent1>
      <a:accent2>
        <a:srgbClr val="FEC465"/>
      </a:accent2>
      <a:accent3>
        <a:srgbClr val="D7B5C6"/>
      </a:accent3>
      <a:accent4>
        <a:srgbClr val="85C0FB"/>
      </a:accent4>
      <a:accent5>
        <a:srgbClr val="C5E0B3"/>
      </a:accent5>
      <a:accent6>
        <a:srgbClr val="FEE599"/>
      </a:accent6>
      <a:hlink>
        <a:srgbClr val="48A1FA"/>
      </a:hlink>
      <a:folHlink>
        <a:srgbClr val="8EAADB"/>
      </a:folHlink>
    </a:clrScheme>
    <a:fontScheme name="CRDCN Fonts">
      <a:majorFont>
        <a:latin typeface="Arial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7CCE3B9E2BF4C887E295A5737C2FE" ma:contentTypeVersion="14" ma:contentTypeDescription="Create a new document." ma:contentTypeScope="" ma:versionID="0b85a6a57518ec0c46a7c5d7856f7ebd">
  <xsd:schema xmlns:xsd="http://www.w3.org/2001/XMLSchema" xmlns:xs="http://www.w3.org/2001/XMLSchema" xmlns:p="http://schemas.microsoft.com/office/2006/metadata/properties" xmlns:ns2="6a4bcc66-5e39-4110-9353-c9a98f9b6b27" xmlns:ns3="c9f1011f-09aa-438a-91e8-a3be1ebdc204" targetNamespace="http://schemas.microsoft.com/office/2006/metadata/properties" ma:root="true" ma:fieldsID="7d6185e696f827f424c61ad280782920" ns2:_="" ns3:_="">
    <xsd:import namespace="6a4bcc66-5e39-4110-9353-c9a98f9b6b27"/>
    <xsd:import namespace="c9f1011f-09aa-438a-91e8-a3be1ebdc2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bcc66-5e39-4110-9353-c9a98f9b6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3badbea-0c6b-4d4f-9bff-f10d9c9652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1011f-09aa-438a-91e8-a3be1ebdc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8d9aac9-65da-47c1-9859-3385ec636fd5}" ma:internalName="TaxCatchAll" ma:showField="CatchAllData" ma:web="c9f1011f-09aa-438a-91e8-a3be1ebdc2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4bcc66-5e39-4110-9353-c9a98f9b6b27">
      <Terms xmlns="http://schemas.microsoft.com/office/infopath/2007/PartnerControls"/>
    </lcf76f155ced4ddcb4097134ff3c332f>
    <TaxCatchAll xmlns="c9f1011f-09aa-438a-91e8-a3be1ebdc204" xsi:nil="true"/>
  </documentManagement>
</p:properties>
</file>

<file path=customXml/itemProps1.xml><?xml version="1.0" encoding="utf-8"?>
<ds:datastoreItem xmlns:ds="http://schemas.openxmlformats.org/officeDocument/2006/customXml" ds:itemID="{06552F9E-613E-4809-A580-287581D85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4bcc66-5e39-4110-9353-c9a98f9b6b27"/>
    <ds:schemaRef ds:uri="c9f1011f-09aa-438a-91e8-a3be1ebdc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FE66E6-DFA6-47B5-BA3E-4BC419B34D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F702AA-D69E-4BD1-94E2-8337B48A92DE}">
  <ds:schemaRefs>
    <ds:schemaRef ds:uri="http://schemas.microsoft.com/office/2006/metadata/properties"/>
    <ds:schemaRef ds:uri="http://schemas.microsoft.com/office/infopath/2007/PartnerControls"/>
    <ds:schemaRef ds:uri="fe770d8f-5db2-42ab-9109-2ccfbb694cc3"/>
    <ds:schemaRef ds:uri="e471432c-39b5-4e37-b6a1-0303f55f1001"/>
    <ds:schemaRef ds:uri="6a4bcc66-5e39-4110-9353-c9a98f9b6b27"/>
    <ds:schemaRef ds:uri="c9f1011f-09aa-438a-91e8-a3be1ebdc2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1256</Words>
  <Application>Microsoft Office PowerPoint</Application>
  <PresentationFormat>Widescreen</PresentationFormat>
  <Paragraphs>210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1_Office Theme</vt:lpstr>
      <vt:lpstr>PowerPoint Presentation</vt:lpstr>
      <vt:lpstr>Continuum d’accès</vt:lpstr>
      <vt:lpstr>Puis-je répliquer un article ?</vt:lpstr>
      <vt:lpstr>Alors, qu'est-ce qui peut être recréé ?</vt:lpstr>
      <vt:lpstr>Alors, qu'est-ce qui peut être recréé ?</vt:lpstr>
      <vt:lpstr>Alors, qu'est-ce qui peut être recréé ?</vt:lpstr>
      <vt:lpstr>ADTR</vt:lpstr>
      <vt:lpstr>Alors, qu'est-ce qui peut être recréé ?</vt:lpstr>
      <vt:lpstr>Variables du FMGD vs fichier maître</vt:lpstr>
      <vt:lpstr>Comparaison des résultats - Résultats des visites dentaires</vt:lpstr>
      <vt:lpstr>Comparaison des résultats - Résultats des visites dentaires</vt:lpstr>
      <vt:lpstr>Comparaison des résultats - Résultats des visites dentaires</vt:lpstr>
      <vt:lpstr>La recherche académique avec le continuum</vt:lpstr>
      <vt:lpstr>La recherche académique avec le continuum</vt:lpstr>
      <vt:lpstr>À vous de jouer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El-Hajar</dc:creator>
  <cp:lastModifiedBy>Grant Gibson</cp:lastModifiedBy>
  <cp:revision>15</cp:revision>
  <dcterms:created xsi:type="dcterms:W3CDTF">2020-03-19T14:29:22Z</dcterms:created>
  <dcterms:modified xsi:type="dcterms:W3CDTF">2022-08-23T15:36:53Z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0x0101009417CCE3B9E2BF4C887E295A5737C2FE</vt:lpwstr>
  </property>
  <property fmtid="{D5CDD505-2E9C-101B-9397-08002B2CF9AE}" pid="3" name="MediaServiceImageTags">
    <vt:lpwstr/>
  </property>
</Properties>
</file>