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66" r:id="rId5"/>
    <p:sldId id="292" r:id="rId6"/>
    <p:sldId id="294" r:id="rId7"/>
    <p:sldId id="263" r:id="rId8"/>
    <p:sldId id="281" r:id="rId9"/>
    <p:sldId id="282" r:id="rId10"/>
    <p:sldId id="264" r:id="rId11"/>
    <p:sldId id="295" r:id="rId12"/>
    <p:sldId id="296" r:id="rId13"/>
    <p:sldId id="271" r:id="rId14"/>
    <p:sldId id="273" r:id="rId15"/>
    <p:sldId id="275" r:id="rId16"/>
    <p:sldId id="297" r:id="rId17"/>
    <p:sldId id="276" r:id="rId18"/>
    <p:sldId id="269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nt Gibson" initials="GG" lastIdx="1" clrIdx="0">
    <p:extLst>
      <p:ext uri="{19B8F6BF-5375-455C-9EA6-DF929625EA0E}">
        <p15:presenceInfo xmlns:p15="http://schemas.microsoft.com/office/powerpoint/2012/main" userId="S::grant.gibson@crdcn.ca::986fbb49-9b20-40cb-b792-7e1154e609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CA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57590-E9BB-D3CC-D892-FF37ED271513}" v="16" dt="2022-08-23T15:34:31.502"/>
    <p1510:client id="{F5BAE9CE-A99B-4398-B9AA-522A93BE7F52}" v="6" dt="2022-07-22T15:48:32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866AB-5879-457F-8F72-7A0AF9BD56BB}" type="datetimeFigureOut">
              <a:rPr lang="en-CA" smtClean="0"/>
              <a:t>2022-08-23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77251-9BD6-4CF8-A9D4-2BC73CE29A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779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Rundown, then - </a:t>
            </a:r>
            <a:br>
              <a:rPr lang="en-US" dirty="0"/>
            </a:br>
            <a:r>
              <a:rPr lang="en-US" dirty="0"/>
              <a:t>If you haven’t yet got the very basics of the Continuum of Access, check out the link to the Data Access Divisions Microdata Access page below this video.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77251-9BD6-4CF8-A9D4-2BC73CE29A4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543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Rundown, then - </a:t>
            </a:r>
            <a:br>
              <a:rPr lang="en-US" dirty="0"/>
            </a:br>
            <a:r>
              <a:rPr lang="en-US" dirty="0"/>
              <a:t>If you haven’t yet got the very basics of the Continuum of Access, check out the link to the Data Access Divisions Microdata Access page below this video.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77251-9BD6-4CF8-A9D4-2BC73CE29A4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04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just a composite of probabilities so I </a:t>
            </a:r>
            <a:r>
              <a:rPr lang="en-US" b="1" dirty="0"/>
              <a:t>can</a:t>
            </a:r>
            <a:r>
              <a:rPr lang="en-US" dirty="0"/>
              <a:t> compute them, </a:t>
            </a:r>
            <a:r>
              <a:rPr lang="en-US" b="1" u="sng" dirty="0"/>
              <a:t>BUT</a:t>
            </a:r>
            <a:r>
              <a:rPr lang="en-US" dirty="0"/>
              <a:t> if d and b are the respective numbers of being in the "bad care" state for each group (and a and c the good care state). The problem is that I have to do all these calculations by hand which means that I’m spending </a:t>
            </a:r>
            <a:r>
              <a:rPr lang="en-US" i="1" dirty="0"/>
              <a:t>more time</a:t>
            </a:r>
            <a:r>
              <a:rPr lang="en-US" i="0" dirty="0"/>
              <a:t> computing these probabilities, and I’m </a:t>
            </a:r>
            <a:r>
              <a:rPr lang="en-US" i="1" dirty="0"/>
              <a:t>more likely</a:t>
            </a:r>
            <a:r>
              <a:rPr lang="en-US" i="0" dirty="0"/>
              <a:t> to make an error because there are so many hand-done calculations.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5A80E-E214-405D-9B77-E1827B72BAB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59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 dirty="0"/>
              <a:t>Very convenient that in this paper that all variables are dichotomized. Continuous variables would stop working pretty quickly.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Ex. Income, age, years since immigration, exact income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5A80E-E214-405D-9B77-E1827B72BAB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154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 TO in 17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5A80E-E214-405D-9B77-E1827B72BAB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33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 TO in 17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5A80E-E214-405D-9B77-E1827B72BAB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99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5A80E-E214-405D-9B77-E1827B72BAB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70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ECE62-7654-4FA9-92DF-193222C40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53328-5636-4F0A-8441-7ACFB843D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EBD94-1EE2-4454-957A-4C36A365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7CE0-5509-430C-BE72-EA262CB2E4BD}" type="datetimeFigureOut">
              <a:rPr lang="en-CA" smtClean="0"/>
              <a:t>2022-08-23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D8289-6461-4BA0-9B1F-C5C1C58A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67679-386C-4B2E-897D-71838D3D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7A3B-5097-470E-BF33-71AA6A02D7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33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5077-EF1A-49E2-9D8D-86529E7C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1155-B833-4369-AE8C-04474791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FDD54-2DE7-48A4-89DB-BBF4AF84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7CE0-5509-430C-BE72-EA262CB2E4BD}" type="datetimeFigureOut">
              <a:rPr lang="en-CA" smtClean="0"/>
              <a:t>2022-08-23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AC975-601F-48A4-8E84-CC3FF18E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3274B-892C-447F-A95E-C9791C12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7A3B-5097-470E-BF33-71AA6A02D7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92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4AC4-6C74-4717-B34A-621F71FD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6905"/>
            <a:ext cx="10515600" cy="98508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5A3E0-C3F7-4562-8B7B-3510980E2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919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25E8C-E350-4E58-BF07-6B2DE54A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7CE0-5509-430C-BE72-EA262CB2E4BD}" type="datetimeFigureOut">
              <a:rPr lang="en-CA" smtClean="0"/>
              <a:t>2022-08-23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44346-2CEC-4AB0-8EEA-91B09DBB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4B917-B538-4C76-979B-12B6F915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7A3B-5097-470E-BF33-71AA6A02D7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2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1227F-4BFE-409A-AD58-9EA971BB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83B76-CF75-4B7F-B162-B091BAF8B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AEA79-B6E2-4346-B1C8-79B27EF12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064EF-7CB3-4CF0-BCFE-CC3F5D94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7CE0-5509-430C-BE72-EA262CB2E4BD}" type="datetimeFigureOut">
              <a:rPr lang="en-CA" smtClean="0"/>
              <a:t>2022-08-23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CB702-8805-4EEC-991A-3DAFE56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E5F35-B22B-4EAF-915D-199E3FDE9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7A3B-5097-470E-BF33-71AA6A02D7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466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771B-8CE4-4051-B9EE-51F0A1C9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8674"/>
            <a:ext cx="10515600" cy="6720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25E40-0F6C-43E5-AB88-5377579F2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D0C5F-FE79-4417-8F74-AD961B71E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924E8-5ADE-43EB-8156-C4906FB72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4BD93-7C02-4848-9CF9-76B51EC4F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96F153-7944-47CF-A8CC-A8ACE979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7CE0-5509-430C-BE72-EA262CB2E4BD}" type="datetimeFigureOut">
              <a:rPr lang="en-CA" smtClean="0"/>
              <a:t>2022-08-23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066F71-C986-4DF9-84FA-77E8FBBC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7844D-B867-49BC-868D-E4D396B5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7A3B-5097-470E-BF33-71AA6A02D7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92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E88D2-9270-41AF-A3CC-CD22109A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F6A8A-447D-4CB2-9157-9B119EF9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7CE0-5509-430C-BE72-EA262CB2E4BD}" type="datetimeFigureOut">
              <a:rPr lang="en-CA" smtClean="0"/>
              <a:t>2022-08-23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08110-DADE-4212-819F-DF2091C3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5D60B-0F02-4BB1-BD08-6D702382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7A3B-5097-470E-BF33-71AA6A02D7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88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D11A7-7C73-4B21-83D1-BBC267EB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7CE0-5509-430C-BE72-EA262CB2E4BD}" type="datetimeFigureOut">
              <a:rPr lang="en-CA" smtClean="0"/>
              <a:t>2022-08-23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E8E9C-8C3B-4080-81A2-D317123F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CCE25-F2DE-4547-8CBA-8D164A65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7A3B-5097-470E-BF33-71AA6A02D7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54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8366-A0F8-4C97-B9D0-BBBE29E8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D7DD2-4C4D-492C-A21B-C3A4C1124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C0719-CE2B-4C39-AC4A-2E70FCF5C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4A76B-4C72-4894-8BD3-5DC53342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7CE0-5509-430C-BE72-EA262CB2E4BD}" type="datetimeFigureOut">
              <a:rPr lang="en-CA" smtClean="0"/>
              <a:t>2022-08-23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CBA1D-B5AE-45CE-8C62-708E18ED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36D7E-2629-48B6-B98A-4C610119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7A3B-5097-470E-BF33-71AA6A02D7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46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56DD-85F7-40BF-AD6A-8CC45FA3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83E46-FDC5-4F10-B724-AADFABB78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C63C5-C2ED-4F9A-B51E-5952CAC8F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2DEEC-BCC4-41DD-BD90-3938B822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7CE0-5509-430C-BE72-EA262CB2E4BD}" type="datetimeFigureOut">
              <a:rPr lang="en-CA" smtClean="0"/>
              <a:t>2022-08-23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63AB1-9A4A-40F3-AFB2-7E9BC01B9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396D1-9308-4BD5-B554-054D4C13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7A3B-5097-470E-BF33-71AA6A02D7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10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916A9D-04F5-4BCC-BF3D-E7302456F46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428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84DCFD-5C2F-4F08-B2DD-3B3B6505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611"/>
            <a:ext cx="10515600" cy="696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7F56A-5D87-4344-803A-18CC69A07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6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A36DD-87F0-42B7-A4E7-17D9C1A2E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4286"/>
            <a:ext cx="2743200" cy="335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47CE0-5509-430C-BE72-EA262CB2E4BD}" type="datetimeFigureOut">
              <a:rPr lang="en-CA" smtClean="0"/>
              <a:t>2022-08-23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06491-829D-4094-B9C9-6CF0B482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4286"/>
            <a:ext cx="4114800" cy="335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3234-01A5-4AAB-8D58-8214239C7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4286"/>
            <a:ext cx="2743200" cy="335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E7A3B-5097-470E-BF33-71AA6A02D7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16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6" r:id="rId6"/>
    <p:sldLayoutId id="2147483667" r:id="rId7"/>
    <p:sldLayoutId id="2147483675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hyperlink" Target="https://youtu.be/vBJDPkdrqq8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can.gc.ca/en/microdata" TargetMode="External"/><Relationship Id="rId2" Type="http://schemas.openxmlformats.org/officeDocument/2006/relationships/hyperlink" Target="crdcn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0.statcan.gc.ca/n1/pub/11-625-x/11-625-x2010000-eng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dcn.ca/about/research-data-centres/" TargetMode="External"/><Relationship Id="rId5" Type="http://schemas.openxmlformats.org/officeDocument/2006/relationships/hyperlink" Target="https://crdcn.ca/publications-data/data/" TargetMode="External"/><Relationship Id="rId4" Type="http://schemas.openxmlformats.org/officeDocument/2006/relationships/hyperlink" Target="https://www.statcan.gc.ca/en/microdata/rtra/dat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" y="1"/>
            <a:ext cx="1134475" cy="11344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8852787" y="1270903"/>
            <a:ext cx="4452285" cy="222614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75" y="4767947"/>
            <a:ext cx="12192000" cy="2090053"/>
          </a:xfrm>
          <a:prstGeom prst="rect">
            <a:avLst/>
          </a:prstGeom>
          <a:solidFill>
            <a:srgbClr val="1F516E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0" y="3718024"/>
            <a:ext cx="1049923" cy="10499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465057" y="5191441"/>
            <a:ext cx="3041143" cy="12430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1200" y="5039327"/>
            <a:ext cx="7401581" cy="1010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51"/>
              </a:lnSpc>
            </a:pPr>
            <a:r>
              <a:rPr lang="en-US" sz="2000" b="1" spc="19" dirty="0">
                <a:solidFill>
                  <a:srgbClr val="E1E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CRDCN</a:t>
            </a:r>
            <a:endParaRPr lang="en-US" sz="2000" spc="19" dirty="0">
              <a:solidFill>
                <a:srgbClr val="E1E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51"/>
              </a:lnSpc>
            </a:pPr>
            <a:r>
              <a:rPr lang="en-US" sz="2000" spc="19" dirty="0">
                <a:solidFill>
                  <a:srgbClr val="E1E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 X </a:t>
            </a:r>
            <a:r>
              <a:rPr lang="en-US" sz="2000" spc="19" dirty="0" err="1">
                <a:solidFill>
                  <a:srgbClr val="E1E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spc="19" baseline="30000" dirty="0" err="1">
                <a:solidFill>
                  <a:srgbClr val="E1E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spc="19" dirty="0">
                <a:solidFill>
                  <a:srgbClr val="E1E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2022.</a:t>
            </a:r>
          </a:p>
          <a:p>
            <a:pPr>
              <a:lnSpc>
                <a:spcPts val="2651"/>
              </a:lnSpc>
            </a:pPr>
            <a:endParaRPr lang="en-US" sz="2000" spc="19" dirty="0">
              <a:solidFill>
                <a:srgbClr val="E1E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1200" y="1536055"/>
            <a:ext cx="7229331" cy="1057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en-US" sz="3600" b="1" spc="19" dirty="0">
                <a:solidFill>
                  <a:srgbClr val="52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Continuum of Access </a:t>
            </a:r>
          </a:p>
          <a:p>
            <a:pPr algn="ctr">
              <a:lnSpc>
                <a:spcPts val="2651"/>
              </a:lnSpc>
            </a:pPr>
            <a:endParaRPr lang="en-US" sz="3600" b="1" spc="19" dirty="0">
              <a:solidFill>
                <a:srgbClr val="527C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651"/>
              </a:lnSpc>
            </a:pPr>
            <a:r>
              <a:rPr lang="en-US" sz="3600" b="1" spc="19" dirty="0">
                <a:solidFill>
                  <a:srgbClr val="527C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Academic Research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C45A14-08D2-46F0-3695-611580461D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22" y="6377756"/>
            <a:ext cx="838200" cy="295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3F07FC-C219-879D-3AB4-A2600FDEF13D}"/>
              </a:ext>
            </a:extLst>
          </p:cNvPr>
          <p:cNvSpPr txBox="1"/>
          <p:nvPr/>
        </p:nvSpPr>
        <p:spPr>
          <a:xfrm>
            <a:off x="127835" y="6276473"/>
            <a:ext cx="392279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https://youtu.be/vBJDPkdrqq8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8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3FD18-3129-4A0E-842C-448A4ED0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Comparing results – Dental visits outcome</a:t>
            </a:r>
            <a:endParaRPr lang="en-CA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B59C1F-B469-4E34-ADEA-B9AC6B2DCE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2900" y="1825624"/>
          <a:ext cx="11525249" cy="2898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781">
                  <a:extLst>
                    <a:ext uri="{9D8B030D-6E8A-4147-A177-3AD203B41FA5}">
                      <a16:colId xmlns:a16="http://schemas.microsoft.com/office/drawing/2014/main" val="3732279452"/>
                    </a:ext>
                  </a:extLst>
                </a:gridCol>
                <a:gridCol w="3578807">
                  <a:extLst>
                    <a:ext uri="{9D8B030D-6E8A-4147-A177-3AD203B41FA5}">
                      <a16:colId xmlns:a16="http://schemas.microsoft.com/office/drawing/2014/main" val="313425930"/>
                    </a:ext>
                  </a:extLst>
                </a:gridCol>
                <a:gridCol w="2621476">
                  <a:extLst>
                    <a:ext uri="{9D8B030D-6E8A-4147-A177-3AD203B41FA5}">
                      <a16:colId xmlns:a16="http://schemas.microsoft.com/office/drawing/2014/main" val="3081715992"/>
                    </a:ext>
                  </a:extLst>
                </a:gridCol>
                <a:gridCol w="1767035">
                  <a:extLst>
                    <a:ext uri="{9D8B030D-6E8A-4147-A177-3AD203B41FA5}">
                      <a16:colId xmlns:a16="http://schemas.microsoft.com/office/drawing/2014/main" val="966946570"/>
                    </a:ext>
                  </a:extLst>
                </a:gridCol>
                <a:gridCol w="2001150">
                  <a:extLst>
                    <a:ext uri="{9D8B030D-6E8A-4147-A177-3AD203B41FA5}">
                      <a16:colId xmlns:a16="http://schemas.microsoft.com/office/drawing/2014/main" val="3619467882"/>
                    </a:ext>
                  </a:extLst>
                </a:gridCol>
              </a:tblGrid>
              <a:tr h="521425">
                <a:tc gridSpan="2">
                  <a:txBody>
                    <a:bodyPr/>
                    <a:lstStyle/>
                    <a:p>
                      <a:r>
                        <a:rPr lang="en-US" dirty="0"/>
                        <a:t>Statistic ( sample proportion)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Original paper (RDC)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RTRA statistic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PUMF statistic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38126"/>
                  </a:ext>
                </a:extLst>
              </a:tr>
              <a:tr h="813077">
                <a:tc rowSpan="3">
                  <a:txBody>
                    <a:bodyPr/>
                    <a:lstStyle/>
                    <a:p>
                      <a:r>
                        <a:rPr lang="en-US"/>
                        <a:t>Immigration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Years since immigration &lt;10</a:t>
                      </a:r>
                      <a:endParaRPr lang="en-CA"/>
                    </a:p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22.1%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22.1%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21.9%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29565"/>
                  </a:ext>
                </a:extLst>
              </a:tr>
              <a:tr h="5214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Years since immigration 10-20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24.2%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24.2%</a:t>
                      </a:r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78.1%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30308"/>
                  </a:ext>
                </a:extLst>
              </a:tr>
              <a:tr h="5214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Years since immigration 20+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53.8%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53.8%</a:t>
                      </a:r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7389"/>
                  </a:ext>
                </a:extLst>
              </a:tr>
              <a:tr h="521425">
                <a:tc gridSpan="2">
                  <a:txBody>
                    <a:bodyPr/>
                    <a:lstStyle/>
                    <a:p>
                      <a:r>
                        <a:rPr lang="en-US"/>
                        <a:t>Sex - Male</a:t>
                      </a:r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49.1%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49.3%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1856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3A5F1D-EEB1-4478-B093-3F8A315D24A6}"/>
              </a:ext>
            </a:extLst>
          </p:cNvPr>
          <p:cNvSpPr txBox="1"/>
          <p:nvPr/>
        </p:nvSpPr>
        <p:spPr>
          <a:xfrm>
            <a:off x="266330" y="5007006"/>
            <a:ext cx="706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*Original paper does not provide confidence intervals for proportions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73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6000"/>
    </mc:Choice>
    <mc:Fallback xmlns="">
      <p:transition advTm="12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3FD18-3129-4A0E-842C-448A4ED0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Comparing results – Dental visits outcome</a:t>
            </a:r>
            <a:endParaRPr lang="en-CA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B59C1F-B469-4E34-ADEA-B9AC6B2DCE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2900" y="1825624"/>
          <a:ext cx="11563349" cy="2498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927">
                  <a:extLst>
                    <a:ext uri="{9D8B030D-6E8A-4147-A177-3AD203B41FA5}">
                      <a16:colId xmlns:a16="http://schemas.microsoft.com/office/drawing/2014/main" val="3732279452"/>
                    </a:ext>
                  </a:extLst>
                </a:gridCol>
                <a:gridCol w="3382679">
                  <a:extLst>
                    <a:ext uri="{9D8B030D-6E8A-4147-A177-3AD203B41FA5}">
                      <a16:colId xmlns:a16="http://schemas.microsoft.com/office/drawing/2014/main" val="313425930"/>
                    </a:ext>
                  </a:extLst>
                </a:gridCol>
                <a:gridCol w="2722900">
                  <a:extLst>
                    <a:ext uri="{9D8B030D-6E8A-4147-A177-3AD203B41FA5}">
                      <a16:colId xmlns:a16="http://schemas.microsoft.com/office/drawing/2014/main" val="3081715992"/>
                    </a:ext>
                  </a:extLst>
                </a:gridCol>
                <a:gridCol w="2073593">
                  <a:extLst>
                    <a:ext uri="{9D8B030D-6E8A-4147-A177-3AD203B41FA5}">
                      <a16:colId xmlns:a16="http://schemas.microsoft.com/office/drawing/2014/main" val="966946570"/>
                    </a:ext>
                  </a:extLst>
                </a:gridCol>
                <a:gridCol w="1822250">
                  <a:extLst>
                    <a:ext uri="{9D8B030D-6E8A-4147-A177-3AD203B41FA5}">
                      <a16:colId xmlns:a16="http://schemas.microsoft.com/office/drawing/2014/main" val="3619467882"/>
                    </a:ext>
                  </a:extLst>
                </a:gridCol>
              </a:tblGrid>
              <a:tr h="449465">
                <a:tc gridSpan="2">
                  <a:txBody>
                    <a:bodyPr/>
                    <a:lstStyle/>
                    <a:p>
                      <a:r>
                        <a:rPr lang="en-US"/>
                        <a:t>Statistic (unadjusted odds ratio)</a:t>
                      </a:r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Original paper (RDC)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RTRA statistic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PUMF statistic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38126"/>
                  </a:ext>
                </a:extLst>
              </a:tr>
              <a:tr h="700867">
                <a:tc rowSpan="3">
                  <a:txBody>
                    <a:bodyPr/>
                    <a:lstStyle/>
                    <a:p>
                      <a:r>
                        <a:rPr lang="en-US"/>
                        <a:t>Immigration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Years since immigration &lt;10</a:t>
                      </a:r>
                      <a:endParaRPr lang="en-CA"/>
                    </a:p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1.90 (1.40-2.57)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1.89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(1.61-2.23)</a:t>
                      </a:r>
                      <a:endParaRPr lang="en-CA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1.84 (1.35-2.52)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29565"/>
                  </a:ext>
                </a:extLst>
              </a:tr>
              <a:tr h="44946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Years since immigration 10-20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1.12 (0.84-1.50)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1.12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(0.95-1.32)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30308"/>
                  </a:ext>
                </a:extLst>
              </a:tr>
              <a:tr h="44946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Years since immigration 20+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1.0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1.0</a:t>
                      </a:r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7389"/>
                  </a:ext>
                </a:extLst>
              </a:tr>
              <a:tr h="449465">
                <a:tc gridSpan="2">
                  <a:txBody>
                    <a:bodyPr/>
                    <a:lstStyle/>
                    <a:p>
                      <a:r>
                        <a:rPr lang="en-US"/>
                        <a:t>Sex - Male</a:t>
                      </a:r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1.40 (1.10-1.79)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1.41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(1.23-1.61)</a:t>
                      </a:r>
                      <a:endParaRPr lang="en-CA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1.40 (1.09-1.82)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1856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72CF53-9622-4503-883E-3B0D4F5D7F77}"/>
              </a:ext>
            </a:extLst>
          </p:cNvPr>
          <p:cNvSpPr txBox="1"/>
          <p:nvPr/>
        </p:nvSpPr>
        <p:spPr>
          <a:xfrm>
            <a:off x="342900" y="4459287"/>
            <a:ext cx="706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*RTRA CI are not accurate, estimates based on total _N from CCHS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7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000"/>
    </mc:Choice>
    <mc:Fallback xmlns="">
      <p:transition advTm="7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3FD18-3129-4A0E-842C-448A4ED0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Comparing results – Dental visits outcome</a:t>
            </a:r>
            <a:endParaRPr lang="en-CA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B59C1F-B469-4E34-ADEA-B9AC6B2DCE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6839" y="1825624"/>
          <a:ext cx="10516962" cy="228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586">
                  <a:extLst>
                    <a:ext uri="{9D8B030D-6E8A-4147-A177-3AD203B41FA5}">
                      <a16:colId xmlns:a16="http://schemas.microsoft.com/office/drawing/2014/main" val="3732279452"/>
                    </a:ext>
                  </a:extLst>
                </a:gridCol>
                <a:gridCol w="3265715">
                  <a:extLst>
                    <a:ext uri="{9D8B030D-6E8A-4147-A177-3AD203B41FA5}">
                      <a16:colId xmlns:a16="http://schemas.microsoft.com/office/drawing/2014/main" val="313425930"/>
                    </a:ext>
                  </a:extLst>
                </a:gridCol>
                <a:gridCol w="2392136">
                  <a:extLst>
                    <a:ext uri="{9D8B030D-6E8A-4147-A177-3AD203B41FA5}">
                      <a16:colId xmlns:a16="http://schemas.microsoft.com/office/drawing/2014/main" val="3081715992"/>
                    </a:ext>
                  </a:extLst>
                </a:gridCol>
                <a:gridCol w="1612446">
                  <a:extLst>
                    <a:ext uri="{9D8B030D-6E8A-4147-A177-3AD203B41FA5}">
                      <a16:colId xmlns:a16="http://schemas.microsoft.com/office/drawing/2014/main" val="966946570"/>
                    </a:ext>
                  </a:extLst>
                </a:gridCol>
                <a:gridCol w="1826079">
                  <a:extLst>
                    <a:ext uri="{9D8B030D-6E8A-4147-A177-3AD203B41FA5}">
                      <a16:colId xmlns:a16="http://schemas.microsoft.com/office/drawing/2014/main" val="3619467882"/>
                    </a:ext>
                  </a:extLst>
                </a:gridCol>
              </a:tblGrid>
              <a:tr h="410482">
                <a:tc gridSpan="2">
                  <a:txBody>
                    <a:bodyPr/>
                    <a:lstStyle/>
                    <a:p>
                      <a:r>
                        <a:rPr lang="en-US"/>
                        <a:t>Statistic (adjusted odds ratio)</a:t>
                      </a:r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Original paper (RDC)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RTRA statistic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PUMF statistic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38126"/>
                  </a:ext>
                </a:extLst>
              </a:tr>
              <a:tr h="410482">
                <a:tc rowSpan="3">
                  <a:txBody>
                    <a:bodyPr/>
                    <a:lstStyle/>
                    <a:p>
                      <a:r>
                        <a:rPr lang="en-US"/>
                        <a:t>Immigration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Years since immigration &lt;10</a:t>
                      </a:r>
                      <a:endParaRPr lang="en-CA"/>
                    </a:p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1.51 (0.94-2.41)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NA</a:t>
                      </a:r>
                      <a:endParaRPr lang="en-CA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1.73 (1.16-2.58)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29565"/>
                  </a:ext>
                </a:extLst>
              </a:tr>
              <a:tr h="41048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Years since immigration 10-20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1.23 (0.83-1.84)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NA</a:t>
                      </a:r>
                      <a:endParaRPr lang="en-CA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30308"/>
                  </a:ext>
                </a:extLst>
              </a:tr>
              <a:tr h="41048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Years since immigration 20+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1.0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NA</a:t>
                      </a:r>
                      <a:endParaRPr lang="en-CA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7389"/>
                  </a:ext>
                </a:extLst>
              </a:tr>
              <a:tr h="410482">
                <a:tc gridSpan="2">
                  <a:txBody>
                    <a:bodyPr/>
                    <a:lstStyle/>
                    <a:p>
                      <a:r>
                        <a:rPr lang="en-US"/>
                        <a:t>Sex - Male</a:t>
                      </a:r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1.84 (1.35-2.51)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NA</a:t>
                      </a:r>
                      <a:endParaRPr lang="en-CA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1.79 (1.34-2.40)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1856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D7E6B8-56E8-48B2-86DD-EACCAB9D2869}"/>
              </a:ext>
            </a:extLst>
          </p:cNvPr>
          <p:cNvSpPr txBox="1"/>
          <p:nvPr/>
        </p:nvSpPr>
        <p:spPr>
          <a:xfrm>
            <a:off x="967666" y="4314548"/>
            <a:ext cx="69512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dirty="0"/>
              <a:t>-Dental insurance control not in this model</a:t>
            </a:r>
          </a:p>
          <a:p>
            <a:r>
              <a:rPr lang="en-CA" dirty="0"/>
              <a:t>-Income controls had to be redefined</a:t>
            </a:r>
          </a:p>
        </p:txBody>
      </p:sp>
    </p:spTree>
    <p:extLst>
      <p:ext uri="{BB962C8B-B14F-4D97-AF65-F5344CB8AC3E}">
        <p14:creationId xmlns:p14="http://schemas.microsoft.com/office/powerpoint/2010/main" val="41684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000"/>
    </mc:Choice>
    <mc:Fallback xmlns="">
      <p:transition advTm="29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E418-F98E-4680-80C7-DE9E9136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Using the continuum for academic research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F8731-5523-4318-9D6F-74294B99B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RTRA isn’t really useable for typical data-analysis research paper</a:t>
            </a:r>
          </a:p>
          <a:p>
            <a:pPr lvl="1"/>
            <a:r>
              <a:rPr lang="en-US" dirty="0"/>
              <a:t>Without capacity for regression, the analysis generally won’t be of sufficient depth/quality for publication</a:t>
            </a:r>
          </a:p>
          <a:p>
            <a:pPr lvl="1"/>
            <a:r>
              <a:rPr lang="en-US" dirty="0"/>
              <a:t>Could be useful for framing qualitative work</a:t>
            </a:r>
          </a:p>
          <a:p>
            <a:pPr marL="0" indent="0">
              <a:buNone/>
            </a:pPr>
            <a:r>
              <a:rPr lang="en-US" dirty="0"/>
              <a:t>PUMFs can and have been used for data-analysis research paper</a:t>
            </a:r>
          </a:p>
          <a:p>
            <a:pPr lvl="1"/>
            <a:r>
              <a:rPr lang="en-US" dirty="0"/>
              <a:t>This paper might have been published if they had analyzed the PUMF</a:t>
            </a:r>
          </a:p>
          <a:p>
            <a:pPr lvl="1"/>
            <a:r>
              <a:rPr lang="en-US" dirty="0"/>
              <a:t>The quality of the analysis is better with the RDC and lots of topics can’t be studied with Public-Use data</a:t>
            </a:r>
          </a:p>
        </p:txBody>
      </p:sp>
    </p:spTree>
    <p:extLst>
      <p:ext uri="{BB962C8B-B14F-4D97-AF65-F5344CB8AC3E}">
        <p14:creationId xmlns:p14="http://schemas.microsoft.com/office/powerpoint/2010/main" val="198545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0"/>
    </mc:Choice>
    <mc:Fallback xmlns="">
      <p:transition advTm="3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E418-F98E-4680-80C7-DE9E9136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Using the continuum for academic research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F8731-5523-4318-9D6F-74294B99B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RTRA isn’t really useable for typical data-driven research paper</a:t>
            </a:r>
          </a:p>
          <a:p>
            <a:pPr lvl="1"/>
            <a:r>
              <a:rPr lang="en-US"/>
              <a:t>Without capacity for regression, the analysis generally won’t be of sufficient depth/quality for publication</a:t>
            </a:r>
          </a:p>
          <a:p>
            <a:pPr marL="0" indent="0">
              <a:buNone/>
            </a:pPr>
            <a:r>
              <a:rPr lang="en-US"/>
              <a:t>RTRA can be very useful in other situations</a:t>
            </a:r>
          </a:p>
          <a:p>
            <a:pPr lvl="1"/>
            <a:r>
              <a:rPr lang="en-US"/>
              <a:t>Contextual background for qualitative empirical work</a:t>
            </a:r>
          </a:p>
          <a:p>
            <a:pPr lvl="1"/>
            <a:r>
              <a:rPr lang="en-US"/>
              <a:t>Understanding whether you </a:t>
            </a:r>
            <a:r>
              <a:rPr lang="en-US" i="1"/>
              <a:t>have something</a:t>
            </a:r>
            <a:r>
              <a:rPr lang="en-US"/>
              <a:t> before starting a data-driven paper</a:t>
            </a:r>
          </a:p>
          <a:p>
            <a:pPr lvl="1"/>
            <a:r>
              <a:rPr lang="en-US"/>
              <a:t>Cases where there’s no availability of public use files (especially as admin data start becoming more available)</a:t>
            </a:r>
          </a:p>
        </p:txBody>
      </p:sp>
    </p:spTree>
    <p:extLst>
      <p:ext uri="{BB962C8B-B14F-4D97-AF65-F5344CB8AC3E}">
        <p14:creationId xmlns:p14="http://schemas.microsoft.com/office/powerpoint/2010/main" val="26081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0"/>
    </mc:Choice>
    <mc:Fallback xmlns="">
      <p:transition advTm="3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E418-F98E-4680-80C7-DE9E9136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Using the continuum for academic research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F8731-5523-4318-9D6F-74294B99B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Sample paper </a:t>
            </a:r>
            <a:r>
              <a:rPr lang="en-US" i="1" dirty="0"/>
              <a:t>probably</a:t>
            </a:r>
            <a:r>
              <a:rPr lang="en-US" dirty="0"/>
              <a:t> would have been publishable without going into the RDC</a:t>
            </a:r>
          </a:p>
          <a:p>
            <a:pPr lvl="1"/>
            <a:r>
              <a:rPr lang="en-US" dirty="0"/>
              <a:t>Minimal loss of resolution in variables</a:t>
            </a:r>
          </a:p>
          <a:p>
            <a:pPr lvl="1"/>
            <a:r>
              <a:rPr lang="en-US" dirty="0"/>
              <a:t>All variables needed are available</a:t>
            </a:r>
          </a:p>
          <a:p>
            <a:pPr lvl="1"/>
            <a:r>
              <a:rPr lang="en-US" dirty="0"/>
              <a:t>Variables are binned even when continuous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this isn’t normally the case</a:t>
            </a:r>
          </a:p>
          <a:p>
            <a:pPr lvl="1"/>
            <a:r>
              <a:rPr lang="en-US" dirty="0"/>
              <a:t>Not possible to investigate the same outcomes for off-reserve indigenous population, for example.</a:t>
            </a:r>
          </a:p>
          <a:p>
            <a:pPr lvl="1"/>
            <a:r>
              <a:rPr lang="en-US" dirty="0"/>
              <a:t>Different statistical procedures likely off the table</a:t>
            </a:r>
          </a:p>
          <a:p>
            <a:pPr lvl="2"/>
            <a:r>
              <a:rPr lang="en-US" dirty="0"/>
              <a:t>E.g. Income gradient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0"/>
    </mc:Choice>
    <mc:Fallback xmlns="">
      <p:transition advTm="6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21C6-6780-411C-A06E-193E195F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0DD40-2F44-49D5-9E49-918C59BB7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 with your university librarian or data librarian</a:t>
            </a:r>
          </a:p>
          <a:p>
            <a:r>
              <a:rPr lang="en-CA" dirty="0"/>
              <a:t>Visit the </a:t>
            </a:r>
            <a:r>
              <a:rPr lang="en-CA" dirty="0">
                <a:hlinkClick r:id="rId2"/>
              </a:rPr>
              <a:t>CRDCN website</a:t>
            </a:r>
            <a:endParaRPr lang="en-CA" dirty="0"/>
          </a:p>
          <a:p>
            <a:r>
              <a:rPr lang="en-CA" dirty="0"/>
              <a:t>Visit the </a:t>
            </a:r>
            <a:r>
              <a:rPr lang="en-CA" dirty="0" err="1">
                <a:hlinkClick r:id="rId3"/>
              </a:rPr>
              <a:t>StatCan</a:t>
            </a:r>
            <a:r>
              <a:rPr lang="en-CA" dirty="0">
                <a:hlinkClick r:id="rId3"/>
              </a:rPr>
              <a:t> website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6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B286D-2DD5-861C-6D7A-67C73813969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3"/>
              </a:rPr>
              <a:t>Public-use Microdata Files (PUMF)</a:t>
            </a:r>
            <a:endParaRPr lang="en-US"/>
          </a:p>
          <a:p>
            <a:r>
              <a:rPr lang="en-US">
                <a:hlinkClick r:id="rId4"/>
              </a:rPr>
              <a:t>Real-time Remote Access (RTRA)</a:t>
            </a:r>
            <a:endParaRPr lang="en-US"/>
          </a:p>
          <a:p>
            <a:r>
              <a:rPr lang="en-US">
                <a:hlinkClick r:id="rId5"/>
              </a:rPr>
              <a:t>Research Data Centre (RDC) masterfiles</a:t>
            </a:r>
            <a:r>
              <a:rPr lang="en-US"/>
              <a:t> – At </a:t>
            </a:r>
            <a:r>
              <a:rPr lang="en-US">
                <a:hlinkClick r:id="rId6"/>
              </a:rPr>
              <a:t>Canadian Universities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40AA21-AAE6-033A-986F-B83EB4C9FFDB}"/>
              </a:ext>
            </a:extLst>
          </p:cNvPr>
          <p:cNvSpPr txBox="1">
            <a:spLocks/>
          </p:cNvSpPr>
          <p:nvPr/>
        </p:nvSpPr>
        <p:spPr>
          <a:xfrm>
            <a:off x="5073445" y="365125"/>
            <a:ext cx="628035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Continuum of access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181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B286D-2DD5-861C-6D7A-67C73813969B}"/>
              </a:ext>
            </a:extLst>
          </p:cNvPr>
          <p:cNvSpPr txBox="1">
            <a:spLocks/>
          </p:cNvSpPr>
          <p:nvPr/>
        </p:nvSpPr>
        <p:spPr>
          <a:xfrm>
            <a:off x="678917" y="125333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Replicate an analysis from inside the RDC, how far can I go with each source?</a:t>
            </a:r>
          </a:p>
          <a:p>
            <a:pPr marL="0" indent="0">
              <a:buNone/>
            </a:pPr>
            <a:r>
              <a:rPr lang="en-US" dirty="0"/>
              <a:t>In the paper, we have:</a:t>
            </a:r>
          </a:p>
          <a:p>
            <a:r>
              <a:rPr lang="en-US" dirty="0"/>
              <a:t>Population averages for the sample</a:t>
            </a:r>
          </a:p>
          <a:p>
            <a:r>
              <a:rPr lang="en-US" dirty="0"/>
              <a:t>Unadjusted odds ratio</a:t>
            </a:r>
          </a:p>
          <a:p>
            <a:r>
              <a:rPr lang="en-US" dirty="0">
                <a:ea typeface="+mn-lt"/>
                <a:cs typeface="+mn-lt"/>
              </a:rPr>
              <a:t>Adjusted odds ratio</a:t>
            </a: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Mehra, V. M., </a:t>
            </a:r>
            <a:r>
              <a:rPr lang="en-US" sz="2000" dirty="0" err="1">
                <a:ea typeface="+mn-lt"/>
                <a:cs typeface="+mn-lt"/>
              </a:rPr>
              <a:t>Costanian</a:t>
            </a:r>
            <a:r>
              <a:rPr lang="en-US" sz="2000" dirty="0">
                <a:ea typeface="+mn-lt"/>
                <a:cs typeface="+mn-lt"/>
              </a:rPr>
              <a:t>, C., Khanna, S., &amp; Tamim, H. (2019). Dental care use by immigrant Canadians in Ontario: a cross-sectional analysis of the 2014 Canadian Community Health Survey (CCHS). </a:t>
            </a:r>
            <a:r>
              <a:rPr lang="en-US" sz="2000" i="1" dirty="0">
                <a:ea typeface="+mn-lt"/>
                <a:cs typeface="+mn-lt"/>
              </a:rPr>
              <a:t>BMC oral health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i="1" dirty="0">
                <a:ea typeface="+mn-lt"/>
                <a:cs typeface="+mn-lt"/>
              </a:rPr>
              <a:t>19</a:t>
            </a:r>
            <a:r>
              <a:rPr lang="en-US" sz="2000" dirty="0">
                <a:ea typeface="+mn-lt"/>
                <a:cs typeface="+mn-lt"/>
              </a:rPr>
              <a:t>(1), 1-9.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40AA21-AAE6-033A-986F-B83EB4C9FFDB}"/>
              </a:ext>
            </a:extLst>
          </p:cNvPr>
          <p:cNvSpPr txBox="1">
            <a:spLocks/>
          </p:cNvSpPr>
          <p:nvPr/>
        </p:nvSpPr>
        <p:spPr>
          <a:xfrm>
            <a:off x="5073445" y="365125"/>
            <a:ext cx="628035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/>
              </a:rPr>
              <a:t>Can I replicate a paper?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026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2B84-601B-426A-81A9-AD8A108D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So what can be recreated?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E98BB3-89D9-4634-A723-470890F24C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8576" y="1690690"/>
          <a:ext cx="1169189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129">
                  <a:extLst>
                    <a:ext uri="{9D8B030D-6E8A-4147-A177-3AD203B41FA5}">
                      <a16:colId xmlns:a16="http://schemas.microsoft.com/office/drawing/2014/main" val="2737947071"/>
                    </a:ext>
                  </a:extLst>
                </a:gridCol>
                <a:gridCol w="2902357">
                  <a:extLst>
                    <a:ext uri="{9D8B030D-6E8A-4147-A177-3AD203B41FA5}">
                      <a16:colId xmlns:a16="http://schemas.microsoft.com/office/drawing/2014/main" val="3481006676"/>
                    </a:ext>
                  </a:extLst>
                </a:gridCol>
                <a:gridCol w="848460">
                  <a:extLst>
                    <a:ext uri="{9D8B030D-6E8A-4147-A177-3AD203B41FA5}">
                      <a16:colId xmlns:a16="http://schemas.microsoft.com/office/drawing/2014/main" val="4195893373"/>
                    </a:ext>
                  </a:extLst>
                </a:gridCol>
                <a:gridCol w="2664101">
                  <a:extLst>
                    <a:ext uri="{9D8B030D-6E8A-4147-A177-3AD203B41FA5}">
                      <a16:colId xmlns:a16="http://schemas.microsoft.com/office/drawing/2014/main" val="3120173522"/>
                    </a:ext>
                  </a:extLst>
                </a:gridCol>
                <a:gridCol w="3181843">
                  <a:extLst>
                    <a:ext uri="{9D8B030D-6E8A-4147-A177-3AD203B41FA5}">
                      <a16:colId xmlns:a16="http://schemas.microsoft.com/office/drawing/2014/main" val="2584123569"/>
                    </a:ext>
                  </a:extLst>
                </a:gridCol>
              </a:tblGrid>
              <a:tr h="599119">
                <a:tc>
                  <a:txBody>
                    <a:bodyPr/>
                    <a:lstStyle/>
                    <a:p>
                      <a:r>
                        <a:rPr lang="en-US"/>
                        <a:t>Section of Paper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Example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RDC DATA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RTRA DATA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PUMF DATA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7271"/>
                  </a:ext>
                </a:extLst>
              </a:tr>
              <a:tr h="599119">
                <a:tc>
                  <a:txBody>
                    <a:bodyPr/>
                    <a:lstStyle/>
                    <a:p>
                      <a:r>
                        <a:rPr lang="en-US"/>
                        <a:t>Summary Statistics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proportion of the sample is female?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 Nova Light"/>
                        </a:rPr>
                        <a:t>Not as in the paper, but quite similar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368168"/>
                  </a:ext>
                </a:extLst>
              </a:tr>
              <a:tr h="1019052">
                <a:tc>
                  <a:txBody>
                    <a:bodyPr/>
                    <a:lstStyle/>
                    <a:p>
                      <a:r>
                        <a:rPr lang="en-US"/>
                        <a:t>Unadjusted Odds-ratios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many men have poor dental care relative to women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Technically yes, but </a:t>
                      </a:r>
                      <a:r>
                        <a:rPr lang="en-US" b="1"/>
                        <a:t>very</a:t>
                      </a:r>
                      <a:r>
                        <a:rPr lang="en-US"/>
                        <a:t> awkward, bad estimate of the confidence interval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 Nova Light"/>
                        </a:rPr>
                        <a:t>Not as in the paper, but quite similar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506645"/>
                  </a:ext>
                </a:extLst>
              </a:tr>
              <a:tr h="1162183">
                <a:tc>
                  <a:txBody>
                    <a:bodyPr/>
                    <a:lstStyle/>
                    <a:p>
                      <a:r>
                        <a:rPr lang="en-US"/>
                        <a:t>Adjusted Odds-ratios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many men have poor dental care relative to women conditional on income, marital status etc.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 regressions inside of RTRA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as in the paper, but quite similar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643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3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0"/>
    </mc:Choice>
    <mc:Fallback xmlns="">
      <p:transition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2B84-601B-426A-81A9-AD8A108D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So what can be recreated?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E98BB3-89D9-4634-A723-470890F24C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8576" y="1690690"/>
          <a:ext cx="1169189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129">
                  <a:extLst>
                    <a:ext uri="{9D8B030D-6E8A-4147-A177-3AD203B41FA5}">
                      <a16:colId xmlns:a16="http://schemas.microsoft.com/office/drawing/2014/main" val="2737947071"/>
                    </a:ext>
                  </a:extLst>
                </a:gridCol>
                <a:gridCol w="2902357">
                  <a:extLst>
                    <a:ext uri="{9D8B030D-6E8A-4147-A177-3AD203B41FA5}">
                      <a16:colId xmlns:a16="http://schemas.microsoft.com/office/drawing/2014/main" val="3481006676"/>
                    </a:ext>
                  </a:extLst>
                </a:gridCol>
                <a:gridCol w="848460">
                  <a:extLst>
                    <a:ext uri="{9D8B030D-6E8A-4147-A177-3AD203B41FA5}">
                      <a16:colId xmlns:a16="http://schemas.microsoft.com/office/drawing/2014/main" val="4195893373"/>
                    </a:ext>
                  </a:extLst>
                </a:gridCol>
                <a:gridCol w="2664101">
                  <a:extLst>
                    <a:ext uri="{9D8B030D-6E8A-4147-A177-3AD203B41FA5}">
                      <a16:colId xmlns:a16="http://schemas.microsoft.com/office/drawing/2014/main" val="3120173522"/>
                    </a:ext>
                  </a:extLst>
                </a:gridCol>
                <a:gridCol w="3181843">
                  <a:extLst>
                    <a:ext uri="{9D8B030D-6E8A-4147-A177-3AD203B41FA5}">
                      <a16:colId xmlns:a16="http://schemas.microsoft.com/office/drawing/2014/main" val="2584123569"/>
                    </a:ext>
                  </a:extLst>
                </a:gridCol>
              </a:tblGrid>
              <a:tr h="599119">
                <a:tc>
                  <a:txBody>
                    <a:bodyPr/>
                    <a:lstStyle/>
                    <a:p>
                      <a:r>
                        <a:rPr lang="en-US"/>
                        <a:t>Section of Paper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Example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RDC DATA</a:t>
                      </a:r>
                    </a:p>
                  </a:txBody>
                  <a:tcP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RTRA DATA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PUMF DATA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7271"/>
                  </a:ext>
                </a:extLst>
              </a:tr>
              <a:tr h="599119">
                <a:tc>
                  <a:txBody>
                    <a:bodyPr/>
                    <a:lstStyle/>
                    <a:p>
                      <a:r>
                        <a:rPr lang="en-US"/>
                        <a:t>Summary Statistics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proportion of the sample is female?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 Nova Light"/>
                        </a:rPr>
                        <a:t>Not as in the paper, but quite similar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368168"/>
                  </a:ext>
                </a:extLst>
              </a:tr>
              <a:tr h="1019052">
                <a:tc>
                  <a:txBody>
                    <a:bodyPr/>
                    <a:lstStyle/>
                    <a:p>
                      <a:r>
                        <a:rPr lang="en-US"/>
                        <a:t>Unadjusted Odds-ratios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many men have poor dental care relative to women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Technically yes, but </a:t>
                      </a:r>
                      <a:r>
                        <a:rPr lang="en-US" b="1"/>
                        <a:t>very</a:t>
                      </a:r>
                      <a:r>
                        <a:rPr lang="en-US"/>
                        <a:t> awkward, bad estimate of the confidence interval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 Nova Light"/>
                        </a:rPr>
                        <a:t>Not as in the paper, but quite similar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506645"/>
                  </a:ext>
                </a:extLst>
              </a:tr>
              <a:tr h="1162183">
                <a:tc>
                  <a:txBody>
                    <a:bodyPr/>
                    <a:lstStyle/>
                    <a:p>
                      <a:r>
                        <a:rPr lang="en-US"/>
                        <a:t>Adjusted Odds-ratios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many men have poor dental care relative to women conditional on income, marital status etc.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 regressions inside of RTRA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as in the paper, but quite similar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643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6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0"/>
    </mc:Choice>
    <mc:Fallback xmlns="">
      <p:transition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2B84-601B-426A-81A9-AD8A108D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So what can be recreated?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E98BB3-89D9-4634-A723-470890F24C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8576" y="1690690"/>
          <a:ext cx="1169189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129">
                  <a:extLst>
                    <a:ext uri="{9D8B030D-6E8A-4147-A177-3AD203B41FA5}">
                      <a16:colId xmlns:a16="http://schemas.microsoft.com/office/drawing/2014/main" val="2737947071"/>
                    </a:ext>
                  </a:extLst>
                </a:gridCol>
                <a:gridCol w="2902357">
                  <a:extLst>
                    <a:ext uri="{9D8B030D-6E8A-4147-A177-3AD203B41FA5}">
                      <a16:colId xmlns:a16="http://schemas.microsoft.com/office/drawing/2014/main" val="3481006676"/>
                    </a:ext>
                  </a:extLst>
                </a:gridCol>
                <a:gridCol w="848460">
                  <a:extLst>
                    <a:ext uri="{9D8B030D-6E8A-4147-A177-3AD203B41FA5}">
                      <a16:colId xmlns:a16="http://schemas.microsoft.com/office/drawing/2014/main" val="4195893373"/>
                    </a:ext>
                  </a:extLst>
                </a:gridCol>
                <a:gridCol w="2664101">
                  <a:extLst>
                    <a:ext uri="{9D8B030D-6E8A-4147-A177-3AD203B41FA5}">
                      <a16:colId xmlns:a16="http://schemas.microsoft.com/office/drawing/2014/main" val="3120173522"/>
                    </a:ext>
                  </a:extLst>
                </a:gridCol>
                <a:gridCol w="3181843">
                  <a:extLst>
                    <a:ext uri="{9D8B030D-6E8A-4147-A177-3AD203B41FA5}">
                      <a16:colId xmlns:a16="http://schemas.microsoft.com/office/drawing/2014/main" val="2584123569"/>
                    </a:ext>
                  </a:extLst>
                </a:gridCol>
              </a:tblGrid>
              <a:tr h="599119">
                <a:tc>
                  <a:txBody>
                    <a:bodyPr/>
                    <a:lstStyle/>
                    <a:p>
                      <a:r>
                        <a:rPr lang="en-US"/>
                        <a:t>Section of Paper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Example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RDC DATA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RTRA DATA</a:t>
                      </a:r>
                    </a:p>
                  </a:txBody>
                  <a:tcP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PUMF DATA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7271"/>
                  </a:ext>
                </a:extLst>
              </a:tr>
              <a:tr h="599119">
                <a:tc>
                  <a:txBody>
                    <a:bodyPr/>
                    <a:lstStyle/>
                    <a:p>
                      <a:r>
                        <a:rPr lang="en-US"/>
                        <a:t>Summary Statistics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proportion of the sample is female?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 Nova Light"/>
                        </a:rPr>
                        <a:t>Not as in the paper, but quite similar</a:t>
                      </a:r>
                      <a:endParaRPr lang="en-US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368168"/>
                  </a:ext>
                </a:extLst>
              </a:tr>
              <a:tr h="1019052">
                <a:tc>
                  <a:txBody>
                    <a:bodyPr/>
                    <a:lstStyle/>
                    <a:p>
                      <a:r>
                        <a:rPr lang="en-US"/>
                        <a:t>Unadjusted Odds-ratios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many men have poor dental care relative to women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Technically yes, but </a:t>
                      </a:r>
                      <a:r>
                        <a:rPr lang="en-US" b="1" dirty="0"/>
                        <a:t>very</a:t>
                      </a:r>
                      <a:r>
                        <a:rPr lang="en-US" dirty="0"/>
                        <a:t> awkward, bad estimate of the confidence interval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 Nova Light"/>
                        </a:rPr>
                        <a:t>Not as in the paper, but quite similar</a:t>
                      </a:r>
                      <a:endParaRPr lang="en-US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506645"/>
                  </a:ext>
                </a:extLst>
              </a:tr>
              <a:tr h="1162183">
                <a:tc>
                  <a:txBody>
                    <a:bodyPr/>
                    <a:lstStyle/>
                    <a:p>
                      <a:r>
                        <a:rPr lang="en-US"/>
                        <a:t>Adjusted Odds-ratios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many men have poor dental care relative to women conditional on income, marital status etc.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regressions inside of RTRA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as in the paper, but quite similar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643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0"/>
    </mc:Choice>
    <mc:Fallback xmlns="">
      <p:transition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1E57-92F5-4282-B766-421E7374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RTRA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46162-BE9B-4F55-B606-560CD5B5E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908404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dirty="0"/>
                  <a:t>With the adjusted odds ratios </a:t>
                </a:r>
                <a:r>
                  <a:rPr lang="en-US" b="1" u="sng" dirty="0"/>
                  <a:t>no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With the unadjusted, yes, but awkward and standard errors wrong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summary statistics can absolutely be done, this is what RTRA is for!</a:t>
                </a:r>
              </a:p>
              <a:p>
                <a:r>
                  <a:rPr lang="en-US" dirty="0"/>
                  <a:t>Also: For all the variables, I can use the variables as defined in the original article.</a:t>
                </a:r>
              </a:p>
              <a:p>
                <a:r>
                  <a:rPr lang="en-US" dirty="0"/>
                  <a:t>Rounding and weights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46162-BE9B-4F55-B606-560CD5B5E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908404"/>
              </a:xfrm>
              <a:blipFill>
                <a:blip r:embed="rId5"/>
                <a:stretch>
                  <a:fillRect l="-1043" t="-2648" r="-754" b="-42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cording (5)">
            <a:hlinkClick r:id="" action="ppaction://media"/>
            <a:extLst>
              <a:ext uri="{FF2B5EF4-FFF2-40B4-BE49-F238E27FC236}">
                <a16:creationId xmlns:a16="http://schemas.microsoft.com/office/drawing/2014/main" id="{AF61F542-171B-407F-B771-FAD226A6D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7556" y="5734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200"/>
    </mc:Choice>
    <mc:Fallback xmlns="">
      <p:transition advTm="55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2B84-601B-426A-81A9-AD8A108D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So what can be recreated?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E98BB3-89D9-4634-A723-470890F24C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8576" y="1690690"/>
          <a:ext cx="1169189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129">
                  <a:extLst>
                    <a:ext uri="{9D8B030D-6E8A-4147-A177-3AD203B41FA5}">
                      <a16:colId xmlns:a16="http://schemas.microsoft.com/office/drawing/2014/main" val="2737947071"/>
                    </a:ext>
                  </a:extLst>
                </a:gridCol>
                <a:gridCol w="2902357">
                  <a:extLst>
                    <a:ext uri="{9D8B030D-6E8A-4147-A177-3AD203B41FA5}">
                      <a16:colId xmlns:a16="http://schemas.microsoft.com/office/drawing/2014/main" val="3481006676"/>
                    </a:ext>
                  </a:extLst>
                </a:gridCol>
                <a:gridCol w="848460">
                  <a:extLst>
                    <a:ext uri="{9D8B030D-6E8A-4147-A177-3AD203B41FA5}">
                      <a16:colId xmlns:a16="http://schemas.microsoft.com/office/drawing/2014/main" val="4195893373"/>
                    </a:ext>
                  </a:extLst>
                </a:gridCol>
                <a:gridCol w="2664101">
                  <a:extLst>
                    <a:ext uri="{9D8B030D-6E8A-4147-A177-3AD203B41FA5}">
                      <a16:colId xmlns:a16="http://schemas.microsoft.com/office/drawing/2014/main" val="3120173522"/>
                    </a:ext>
                  </a:extLst>
                </a:gridCol>
                <a:gridCol w="3181843">
                  <a:extLst>
                    <a:ext uri="{9D8B030D-6E8A-4147-A177-3AD203B41FA5}">
                      <a16:colId xmlns:a16="http://schemas.microsoft.com/office/drawing/2014/main" val="2584123569"/>
                    </a:ext>
                  </a:extLst>
                </a:gridCol>
              </a:tblGrid>
              <a:tr h="599119">
                <a:tc>
                  <a:txBody>
                    <a:bodyPr/>
                    <a:lstStyle/>
                    <a:p>
                      <a:r>
                        <a:rPr lang="en-US"/>
                        <a:t>Section of Paper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Example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RDC DATA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RTRA DATA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PUMF DATA</a:t>
                      </a:r>
                    </a:p>
                  </a:txBody>
                  <a:tcP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7271"/>
                  </a:ext>
                </a:extLst>
              </a:tr>
              <a:tr h="599119">
                <a:tc>
                  <a:txBody>
                    <a:bodyPr/>
                    <a:lstStyle/>
                    <a:p>
                      <a:r>
                        <a:rPr lang="en-US"/>
                        <a:t>Summary Statistics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proportion of the sample is female?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Arial Nova Light"/>
                        </a:rPr>
                        <a:t>Not as in the paper, but quite similar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368168"/>
                  </a:ext>
                </a:extLst>
              </a:tr>
              <a:tr h="1019052">
                <a:tc>
                  <a:txBody>
                    <a:bodyPr/>
                    <a:lstStyle/>
                    <a:p>
                      <a:r>
                        <a:rPr lang="en-US"/>
                        <a:t>Unadjusted Odds-ratios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many men have poor dental care relative to women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Technically yes, but </a:t>
                      </a:r>
                      <a:r>
                        <a:rPr lang="en-US" b="1"/>
                        <a:t>very</a:t>
                      </a:r>
                      <a:r>
                        <a:rPr lang="en-US"/>
                        <a:t> awkward, bad estimate of the confidence interval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Arial Nova Light"/>
                        </a:rPr>
                        <a:t>Not as in the paper, but quite similar</a:t>
                      </a:r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506645"/>
                  </a:ext>
                </a:extLst>
              </a:tr>
              <a:tr h="1162183">
                <a:tc>
                  <a:txBody>
                    <a:bodyPr/>
                    <a:lstStyle/>
                    <a:p>
                      <a:r>
                        <a:rPr lang="en-US"/>
                        <a:t>Adjusted Odds-ratios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many men have poor dental care relative to women conditional on income, marital status etc.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 regressions inside of RTRA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as in the paper, but quite similar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643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5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0"/>
    </mc:Choice>
    <mc:Fallback xmlns="">
      <p:transition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0B57-A5A7-4DF8-BC7A-1920FBC8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PUMF Variables vs. Masterfile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F4B836-13DB-48DB-87F0-FBB49E892D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9" cy="148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279">
                  <a:extLst>
                    <a:ext uri="{9D8B030D-6E8A-4147-A177-3AD203B41FA5}">
                      <a16:colId xmlns:a16="http://schemas.microsoft.com/office/drawing/2014/main" val="2310190303"/>
                    </a:ext>
                  </a:extLst>
                </a:gridCol>
                <a:gridCol w="3737162">
                  <a:extLst>
                    <a:ext uri="{9D8B030D-6E8A-4147-A177-3AD203B41FA5}">
                      <a16:colId xmlns:a16="http://schemas.microsoft.com/office/drawing/2014/main" val="4079920233"/>
                    </a:ext>
                  </a:extLst>
                </a:gridCol>
                <a:gridCol w="3960158">
                  <a:extLst>
                    <a:ext uri="{9D8B030D-6E8A-4147-A177-3AD203B41FA5}">
                      <a16:colId xmlns:a16="http://schemas.microsoft.com/office/drawing/2014/main" val="3964934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Variable</a:t>
                      </a:r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/>
                        <a:t>Original Article Definition</a:t>
                      </a:r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/>
                        <a:t>PUMF closest match</a:t>
                      </a:r>
                    </a:p>
                  </a:txBody>
                  <a:tcPr marL="95596" marR="95596"/>
                </a:tc>
                <a:extLst>
                  <a:ext uri="{0D108BD9-81ED-4DB2-BD59-A6C34878D82A}">
                    <a16:rowId xmlns:a16="http://schemas.microsoft.com/office/drawing/2014/main" val="2439414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Household income ($)</a:t>
                      </a:r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/>
                        <a:t>&lt;30,000; 30-99,999; 100,000+</a:t>
                      </a:r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en-US"/>
                        <a:t>&lt;20,000; 20,000-79,999; 80,000+</a:t>
                      </a:r>
                    </a:p>
                  </a:txBody>
                  <a:tcPr marL="95596" marR="95596"/>
                </a:tc>
                <a:extLst>
                  <a:ext uri="{0D108BD9-81ED-4DB2-BD59-A6C34878D82A}">
                    <a16:rowId xmlns:a16="http://schemas.microsoft.com/office/drawing/2014/main" val="415160308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Years since immigration</a:t>
                      </a:r>
                    </a:p>
                  </a:txBody>
                  <a:tcPr marL="95596" marR="95596"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&lt;10 years; 10-20 years; &gt;20 years</a:t>
                      </a:r>
                    </a:p>
                  </a:txBody>
                  <a:tcPr marL="95596" marR="95596"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&lt;10 years; 10+ years</a:t>
                      </a:r>
                    </a:p>
                  </a:txBody>
                  <a:tcPr marL="95596" marR="95596"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84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Age in years</a:t>
                      </a:r>
                    </a:p>
                  </a:txBody>
                  <a:tcPr marL="95596" marR="955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&lt;18; 18-34; 35-54; 55+</a:t>
                      </a:r>
                    </a:p>
                  </a:txBody>
                  <a:tcPr marL="95596" marR="955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Can do, but only a coincidence</a:t>
                      </a:r>
                    </a:p>
                  </a:txBody>
                  <a:tcPr marL="95596" marR="9559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60729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15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000"/>
    </mc:Choice>
    <mc:Fallback xmlns="">
      <p:transition advTm="53000"/>
    </mc:Fallback>
  </mc:AlternateContent>
</p:sld>
</file>

<file path=ppt/theme/theme1.xml><?xml version="1.0" encoding="utf-8"?>
<a:theme xmlns:a="http://schemas.openxmlformats.org/drawingml/2006/main" name="Office Theme">
  <a:themeElements>
    <a:clrScheme name="CRDCN Colours">
      <a:dk1>
        <a:srgbClr val="63656A"/>
      </a:dk1>
      <a:lt1>
        <a:sysClr val="window" lastClr="FFFFFF"/>
      </a:lt1>
      <a:dk2>
        <a:srgbClr val="1F516E"/>
      </a:dk2>
      <a:lt2>
        <a:srgbClr val="E1E3E4"/>
      </a:lt2>
      <a:accent1>
        <a:srgbClr val="527CA6"/>
      </a:accent1>
      <a:accent2>
        <a:srgbClr val="FEC465"/>
      </a:accent2>
      <a:accent3>
        <a:srgbClr val="D7B5C6"/>
      </a:accent3>
      <a:accent4>
        <a:srgbClr val="85C0FB"/>
      </a:accent4>
      <a:accent5>
        <a:srgbClr val="C5E0B3"/>
      </a:accent5>
      <a:accent6>
        <a:srgbClr val="FEE599"/>
      </a:accent6>
      <a:hlink>
        <a:srgbClr val="48A1FA"/>
      </a:hlink>
      <a:folHlink>
        <a:srgbClr val="8EAADB"/>
      </a:folHlink>
    </a:clrScheme>
    <a:fontScheme name="CRDCN Fonts">
      <a:majorFont>
        <a:latin typeface="Arial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f1011f-09aa-438a-91e8-a3be1ebdc204">
      <UserInfo>
        <DisplayName/>
        <AccountId xsi:nil="true"/>
        <AccountType/>
      </UserInfo>
    </SharedWithUsers>
    <TaxCatchAll xmlns="c9f1011f-09aa-438a-91e8-a3be1ebdc204" xsi:nil="true"/>
    <lcf76f155ced4ddcb4097134ff3c332f xmlns="6a4bcc66-5e39-4110-9353-c9a98f9b6b2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7CCE3B9E2BF4C887E295A5737C2FE" ma:contentTypeVersion="14" ma:contentTypeDescription="Create a new document." ma:contentTypeScope="" ma:versionID="0b85a6a57518ec0c46a7c5d7856f7ebd">
  <xsd:schema xmlns:xsd="http://www.w3.org/2001/XMLSchema" xmlns:xs="http://www.w3.org/2001/XMLSchema" xmlns:p="http://schemas.microsoft.com/office/2006/metadata/properties" xmlns:ns2="6a4bcc66-5e39-4110-9353-c9a98f9b6b27" xmlns:ns3="c9f1011f-09aa-438a-91e8-a3be1ebdc204" targetNamespace="http://schemas.microsoft.com/office/2006/metadata/properties" ma:root="true" ma:fieldsID="7d6185e696f827f424c61ad280782920" ns2:_="" ns3:_="">
    <xsd:import namespace="6a4bcc66-5e39-4110-9353-c9a98f9b6b27"/>
    <xsd:import namespace="c9f1011f-09aa-438a-91e8-a3be1ebdc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bcc66-5e39-4110-9353-c9a98f9b6b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3badbea-0c6b-4d4f-9bff-f10d9c9652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1011f-09aa-438a-91e8-a3be1ebdc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8d9aac9-65da-47c1-9859-3385ec636fd5}" ma:internalName="TaxCatchAll" ma:showField="CatchAllData" ma:web="c9f1011f-09aa-438a-91e8-a3be1ebdc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A29483-5E78-4541-AD2D-42735FF999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5E7EBE-8F52-41E7-AED3-CEA8B1FA5B0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e7402224-be00-4985-b73b-06a082605a32"/>
    <ds:schemaRef ds:uri="8da967c8-101c-4d66-b8f8-20d6e5fe7a65"/>
    <ds:schemaRef ds:uri="http://schemas.microsoft.com/office/2006/metadata/properties"/>
    <ds:schemaRef ds:uri="http://www.w3.org/XML/1998/namespace"/>
    <ds:schemaRef ds:uri="d2218c32-09b1-43ca-9f00-34bad9345a64"/>
    <ds:schemaRef ds:uri="c9f1011f-09aa-438a-91e8-a3be1ebdc204"/>
    <ds:schemaRef ds:uri="6a4bcc66-5e39-4110-9353-c9a98f9b6b27"/>
  </ds:schemaRefs>
</ds:datastoreItem>
</file>

<file path=customXml/itemProps3.xml><?xml version="1.0" encoding="utf-8"?>
<ds:datastoreItem xmlns:ds="http://schemas.openxmlformats.org/officeDocument/2006/customXml" ds:itemID="{04D63B52-5D61-476C-BB3B-F23E5C743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4bcc66-5e39-4110-9353-c9a98f9b6b27"/>
    <ds:schemaRef ds:uri="c9f1011f-09aa-438a-91e8-a3be1ebdc2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1376</Words>
  <Application>Microsoft Office PowerPoint</Application>
  <PresentationFormat>Widescreen</PresentationFormat>
  <Paragraphs>230</Paragraphs>
  <Slides>16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So what can be recreated?</vt:lpstr>
      <vt:lpstr>So what can be recreated?</vt:lpstr>
      <vt:lpstr>So what can be recreated?</vt:lpstr>
      <vt:lpstr>RTRA</vt:lpstr>
      <vt:lpstr>So what can be recreated?</vt:lpstr>
      <vt:lpstr>PUMF Variables vs. Masterfile</vt:lpstr>
      <vt:lpstr>Comparing results – Dental visits outcome</vt:lpstr>
      <vt:lpstr>Comparing results – Dental visits outcome</vt:lpstr>
      <vt:lpstr>Comparing results – Dental visits outcome</vt:lpstr>
      <vt:lpstr>Using the continuum for academic research</vt:lpstr>
      <vt:lpstr>Using the continuum for academic research</vt:lpstr>
      <vt:lpstr>Using the continuum for academic research</vt:lpstr>
      <vt:lpstr>Get started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El-Hajar</dc:creator>
  <cp:lastModifiedBy>Grant Gibson</cp:lastModifiedBy>
  <cp:revision>25</cp:revision>
  <dcterms:created xsi:type="dcterms:W3CDTF">2020-03-19T14:29:22Z</dcterms:created>
  <dcterms:modified xsi:type="dcterms:W3CDTF">2022-08-23T15:35:05Z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0x0101009417CCE3B9E2BF4C887E295A5737C2FE</vt:lpwstr>
  </property>
  <property fmtid="{D5CDD505-2E9C-101B-9397-08002B2CF9AE}" pid="3" name="Order">
    <vt:r8>88300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MediaServiceImageTags">
    <vt:lpwstr/>
  </property>
</Properties>
</file>